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gawBC/yNBRApoQigirLsLddzob2Q=="/>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470F072-E456-49A7-B4A0-297FF8910C9E}">
  <a:tblStyle styleId="{1470F072-E456-49A7-B4A0-297FF8910C9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0" name="Google Shape;130;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 name="Google Shape;5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ko">
                <a:solidFill>
                  <a:schemeClr val="dk1"/>
                </a:solidFill>
              </a:rPr>
              <a:t>An exogenous variable is a variable that is not affected by other variables in the system</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027baac8eb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2027baac8eb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Clr>
                <a:schemeClr val="dk1"/>
              </a:buClr>
              <a:buSzPts val="1100"/>
              <a:buChar char="-"/>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027baac8eb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027baac8eb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ko"/>
              <a:t>joint effect has not been studied previously. this is where the novel findings of this paper come from. </a:t>
            </a:r>
            <a:endParaRPr/>
          </a:p>
          <a:p>
            <a:pPr marL="0" lvl="0" indent="0" algn="l" rtl="0">
              <a:spcBef>
                <a:spcPts val="0"/>
              </a:spcBef>
              <a:spcAft>
                <a:spcPts val="0"/>
              </a:spcAft>
              <a:buNone/>
            </a:pPr>
            <a:r>
              <a:rPr lang="ko"/>
              <a:t>Once the supplier invests, he faces unforeseen opportunities, he takes the non contractible adaptation action. Although there is value creating benefit to it, there are downsides like OEM’s opportunistic haggling over the price and the supplier’s appropriation of preexisting resources from OEM.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Google Shape;9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1"/>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1"/>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30"/>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30"/>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2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2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6" name="Google Shape;16;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7"/>
        <p:cNvGrpSpPr/>
        <p:nvPr/>
      </p:nvGrpSpPr>
      <p:grpSpPr>
        <a:xfrm>
          <a:off x="0" y="0"/>
          <a:ext cx="0" cy="0"/>
          <a:chOff x="0" y="0"/>
          <a:chExt cx="0" cy="0"/>
        </a:xfrm>
      </p:grpSpPr>
      <p:sp>
        <p:nvSpPr>
          <p:cNvPr id="18" name="Google Shape;18;p23"/>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 name="Google Shape;19;p23"/>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20" name="Google Shape;20;p23"/>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21" name="Google Shape;21;p23"/>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22" name="Google Shape;22;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2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5" name="Google Shape;25;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8" name="Google Shape;28;p2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9" name="Google Shape;29;p2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0" name="Google Shape;30;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2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3" name="Google Shape;33;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sp>
        <p:nvSpPr>
          <p:cNvPr id="35" name="Google Shape;35;p2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6" name="Google Shape;36;p2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7" name="Google Shape;37;p2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8"/>
        <p:cNvGrpSpPr/>
        <p:nvPr/>
      </p:nvGrpSpPr>
      <p:grpSpPr>
        <a:xfrm>
          <a:off x="0" y="0"/>
          <a:ext cx="0" cy="0"/>
          <a:chOff x="0" y="0"/>
          <a:chExt cx="0" cy="0"/>
        </a:xfrm>
      </p:grpSpPr>
      <p:sp>
        <p:nvSpPr>
          <p:cNvPr id="39" name="Google Shape;39;p2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40" name="Google Shape;40;p2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29"/>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ko"/>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a:spLocks noGrp="1"/>
          </p:cNvSpPr>
          <p:nvPr>
            <p:ph type="ctrTitle"/>
          </p:nvPr>
        </p:nvSpPr>
        <p:spPr>
          <a:xfrm>
            <a:off x="0" y="256775"/>
            <a:ext cx="9144000" cy="20526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SzPts val="990"/>
              <a:buNone/>
            </a:pPr>
            <a:r>
              <a:rPr lang="ko" sz="3200" dirty="0"/>
              <a:t>Contracting to (dis)incentivize? </a:t>
            </a:r>
            <a:br>
              <a:rPr lang="ko" sz="3200" dirty="0"/>
            </a:br>
            <a:r>
              <a:rPr lang="ko" sz="3200" dirty="0"/>
              <a:t>An integrative transaction-cost approach on </a:t>
            </a:r>
            <a:r>
              <a:rPr lang="en-US" altLang="ko" sz="3200" dirty="0"/>
              <a:t>           </a:t>
            </a:r>
            <a:r>
              <a:rPr lang="ko" sz="3200" dirty="0"/>
              <a:t>how contracts govern specific investments</a:t>
            </a:r>
            <a:endParaRPr sz="3200" dirty="0"/>
          </a:p>
        </p:txBody>
      </p:sp>
      <p:sp>
        <p:nvSpPr>
          <p:cNvPr id="55" name="Google Shape;55;p1"/>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p>
            <a:pPr marL="0" lvl="0" indent="0" algn="ctr" rtl="0">
              <a:lnSpc>
                <a:spcPct val="80000"/>
              </a:lnSpc>
              <a:spcBef>
                <a:spcPts val="0"/>
              </a:spcBef>
              <a:spcAft>
                <a:spcPts val="0"/>
              </a:spcAft>
              <a:buSzPts val="935"/>
              <a:buNone/>
            </a:pPr>
            <a:r>
              <a:rPr lang="ko" sz="1979"/>
              <a:t>Lo, Zanarone, and Ghosh, </a:t>
            </a:r>
            <a:r>
              <a:rPr lang="ko" sz="1979" b="1" i="1"/>
              <a:t>SMJ</a:t>
            </a:r>
            <a:r>
              <a:rPr lang="ko" sz="1979"/>
              <a:t>, 2022</a:t>
            </a:r>
            <a:endParaRPr sz="1979"/>
          </a:p>
        </p:txBody>
      </p:sp>
      <p:sp>
        <p:nvSpPr>
          <p:cNvPr id="56" name="Google Shape;56;p1"/>
          <p:cNvSpPr txBox="1"/>
          <p:nvPr/>
        </p:nvSpPr>
        <p:spPr>
          <a:xfrm>
            <a:off x="2913225" y="4279125"/>
            <a:ext cx="3051900" cy="4002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ko" sz="1400" b="0" i="0" u="none" strike="noStrike" cap="none">
                <a:solidFill>
                  <a:srgbClr val="000000"/>
                </a:solidFill>
                <a:latin typeface="Arial"/>
                <a:ea typeface="Arial"/>
                <a:cs typeface="Arial"/>
                <a:sym typeface="Arial"/>
              </a:rPr>
              <a:t>BADM549 Youngsir Rha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1"/>
          <p:cNvSpPr txBox="1">
            <a:spLocks noGrp="1"/>
          </p:cNvSpPr>
          <p:nvPr>
            <p:ph type="title"/>
          </p:nvPr>
        </p:nvSpPr>
        <p:spPr>
          <a:xfrm>
            <a:off x="0" y="445025"/>
            <a:ext cx="9144000" cy="572700"/>
          </a:xfrm>
          <a:prstGeom prst="rect">
            <a:avLst/>
          </a:prstGeom>
          <a:noFill/>
          <a:ln>
            <a:noFill/>
          </a:ln>
        </p:spPr>
        <p:txBody>
          <a:bodyPr spcFirstLastPara="1" wrap="square" lIns="91425" tIns="91425" rIns="91425" bIns="91425" anchor="t" anchorCtr="0">
            <a:normAutofit fontScale="90000"/>
          </a:bodyPr>
          <a:lstStyle/>
          <a:p>
            <a:pPr marL="0" lvl="0" indent="0" algn="ctr" rtl="0">
              <a:lnSpc>
                <a:spcPct val="100000"/>
              </a:lnSpc>
              <a:spcBef>
                <a:spcPts val="0"/>
              </a:spcBef>
              <a:spcAft>
                <a:spcPts val="0"/>
              </a:spcAft>
              <a:buSzPct val="111111"/>
              <a:buNone/>
            </a:pPr>
            <a:r>
              <a:rPr lang="ko"/>
              <a:t>Optimal Price format: Proposition 3</a:t>
            </a:r>
            <a:endParaRPr/>
          </a:p>
        </p:txBody>
      </p:sp>
      <p:sp>
        <p:nvSpPr>
          <p:cNvPr id="114" name="Google Shape;114;p11"/>
          <p:cNvSpPr txBox="1">
            <a:spLocks noGrp="1"/>
          </p:cNvSpPr>
          <p:nvPr>
            <p:ph type="body" idx="1"/>
          </p:nvPr>
        </p:nvSpPr>
        <p:spPr>
          <a:xfrm>
            <a:off x="167525" y="1017725"/>
            <a:ext cx="8857800" cy="3954900"/>
          </a:xfrm>
          <a:prstGeom prst="rect">
            <a:avLst/>
          </a:prstGeom>
          <a:noFill/>
          <a:ln>
            <a:noFill/>
          </a:ln>
        </p:spPr>
        <p:txBody>
          <a:bodyPr spcFirstLastPara="1" wrap="square" lIns="91425" tIns="91425" rIns="91425" bIns="91425" anchor="t" anchorCtr="0">
            <a:normAutofit/>
          </a:bodyPr>
          <a:lstStyle/>
          <a:p>
            <a:pPr marL="457200" lvl="0" indent="-342900" algn="l" rtl="0">
              <a:lnSpc>
                <a:spcPct val="115000"/>
              </a:lnSpc>
              <a:spcBef>
                <a:spcPts val="1200"/>
              </a:spcBef>
              <a:spcAft>
                <a:spcPts val="0"/>
              </a:spcAft>
              <a:buClr>
                <a:schemeClr val="dk1"/>
              </a:buClr>
              <a:buSzPts val="1800"/>
              <a:buChar char="-"/>
            </a:pPr>
            <a:r>
              <a:rPr lang="ko" b="1">
                <a:solidFill>
                  <a:schemeClr val="dk1"/>
                </a:solidFill>
              </a:rPr>
              <a:t>Which price format maximizes total value creation of the two parties?</a:t>
            </a:r>
            <a:endParaRPr b="1">
              <a:solidFill>
                <a:schemeClr val="dk1"/>
              </a:solidFill>
            </a:endParaRPr>
          </a:p>
          <a:p>
            <a:pPr marL="457200" lvl="0" indent="-342900" algn="l" rtl="0">
              <a:lnSpc>
                <a:spcPct val="115000"/>
              </a:lnSpc>
              <a:spcBef>
                <a:spcPts val="0"/>
              </a:spcBef>
              <a:spcAft>
                <a:spcPts val="0"/>
              </a:spcAft>
              <a:buClr>
                <a:schemeClr val="dk1"/>
              </a:buClr>
              <a:buSzPts val="1800"/>
              <a:buChar char="-"/>
            </a:pPr>
            <a:r>
              <a:rPr lang="ko">
                <a:solidFill>
                  <a:schemeClr val="dk1"/>
                </a:solidFill>
              </a:rPr>
              <a:t>Depends on the combinations of contracting frictions.</a:t>
            </a:r>
            <a:endParaRPr u="sng">
              <a:solidFill>
                <a:schemeClr val="dk1"/>
              </a:solidFill>
            </a:endParaRPr>
          </a:p>
          <a:p>
            <a:pPr marL="457200" lvl="0" indent="-342900" algn="l" rtl="0">
              <a:lnSpc>
                <a:spcPct val="115000"/>
              </a:lnSpc>
              <a:spcBef>
                <a:spcPts val="0"/>
              </a:spcBef>
              <a:spcAft>
                <a:spcPts val="0"/>
              </a:spcAft>
              <a:buClr>
                <a:schemeClr val="dk1"/>
              </a:buClr>
              <a:buSzPts val="1800"/>
              <a:buChar char="-"/>
            </a:pPr>
            <a:r>
              <a:rPr lang="ko" b="1" u="sng">
                <a:solidFill>
                  <a:schemeClr val="dk1"/>
                </a:solidFill>
              </a:rPr>
              <a:t>When the pre-existing resources is low </a:t>
            </a:r>
            <a:r>
              <a:rPr lang="ko">
                <a:solidFill>
                  <a:schemeClr val="dk1"/>
                </a:solidFill>
              </a:rPr>
              <a:t>(appropriation is not important), supplier </a:t>
            </a:r>
            <a:r>
              <a:rPr lang="ko" i="1">
                <a:solidFill>
                  <a:schemeClr val="dk1"/>
                </a:solidFill>
              </a:rPr>
              <a:t>under-invests </a:t>
            </a:r>
            <a:r>
              <a:rPr lang="ko">
                <a:solidFill>
                  <a:schemeClr val="dk1"/>
                </a:solidFill>
              </a:rPr>
              <a:t>due to haggling and appropriation frictions. Therefore, t</a:t>
            </a:r>
            <a:r>
              <a:rPr lang="ko" b="1">
                <a:solidFill>
                  <a:schemeClr val="dk1"/>
                </a:solidFill>
              </a:rPr>
              <a:t>he optimal format is the one that </a:t>
            </a:r>
            <a:r>
              <a:rPr lang="ko" b="1" u="sng">
                <a:solidFill>
                  <a:schemeClr val="dk1"/>
                </a:solidFill>
              </a:rPr>
              <a:t>incentivizes </a:t>
            </a:r>
            <a:r>
              <a:rPr lang="ko" b="1">
                <a:solidFill>
                  <a:schemeClr val="dk1"/>
                </a:solidFill>
              </a:rPr>
              <a:t>supplier’s investment. </a:t>
            </a:r>
            <a:br>
              <a:rPr lang="ko" b="1">
                <a:solidFill>
                  <a:schemeClr val="dk1"/>
                </a:solidFill>
              </a:rPr>
            </a:br>
            <a:r>
              <a:rPr lang="ko">
                <a:solidFill>
                  <a:schemeClr val="dk1"/>
                </a:solidFill>
              </a:rPr>
              <a:t>→ Closed price format when adaptation is unimportant </a:t>
            </a:r>
            <a:br>
              <a:rPr lang="ko">
                <a:solidFill>
                  <a:schemeClr val="dk1"/>
                </a:solidFill>
              </a:rPr>
            </a:br>
            <a:r>
              <a:rPr lang="ko">
                <a:solidFill>
                  <a:schemeClr val="dk1"/>
                </a:solidFill>
              </a:rPr>
              <a:t>→ Open price format when adaptation is important </a:t>
            </a:r>
            <a:endParaRPr>
              <a:solidFill>
                <a:schemeClr val="dk1"/>
              </a:solidFill>
            </a:endParaRPr>
          </a:p>
          <a:p>
            <a:pPr marL="457200" lvl="0" indent="-342900" algn="l" rtl="0">
              <a:lnSpc>
                <a:spcPct val="115000"/>
              </a:lnSpc>
              <a:spcBef>
                <a:spcPts val="0"/>
              </a:spcBef>
              <a:spcAft>
                <a:spcPts val="0"/>
              </a:spcAft>
              <a:buClr>
                <a:schemeClr val="dk1"/>
              </a:buClr>
              <a:buSzPts val="1800"/>
              <a:buChar char="-"/>
            </a:pPr>
            <a:r>
              <a:rPr lang="ko" b="1" u="sng">
                <a:solidFill>
                  <a:schemeClr val="dk1"/>
                </a:solidFill>
              </a:rPr>
              <a:t>When pre-existing resources is high</a:t>
            </a:r>
            <a:r>
              <a:rPr lang="ko">
                <a:solidFill>
                  <a:schemeClr val="dk1"/>
                </a:solidFill>
              </a:rPr>
              <a:t>, suppliers</a:t>
            </a:r>
            <a:r>
              <a:rPr lang="ko" i="1">
                <a:solidFill>
                  <a:schemeClr val="dk1"/>
                </a:solidFill>
              </a:rPr>
              <a:t> over-invest.</a:t>
            </a:r>
            <a:r>
              <a:rPr lang="ko">
                <a:solidFill>
                  <a:schemeClr val="dk1"/>
                </a:solidFill>
              </a:rPr>
              <a:t> So </a:t>
            </a:r>
            <a:r>
              <a:rPr lang="ko" b="1">
                <a:solidFill>
                  <a:schemeClr val="dk1"/>
                </a:solidFill>
              </a:rPr>
              <a:t>the optimal price format is the one that </a:t>
            </a:r>
            <a:r>
              <a:rPr lang="ko" b="1" u="sng">
                <a:solidFill>
                  <a:schemeClr val="dk1"/>
                </a:solidFill>
              </a:rPr>
              <a:t>disincentivizes </a:t>
            </a:r>
            <a:r>
              <a:rPr lang="ko" b="1">
                <a:solidFill>
                  <a:schemeClr val="dk1"/>
                </a:solidFill>
              </a:rPr>
              <a:t>supplier’s investment. </a:t>
            </a:r>
            <a:br>
              <a:rPr lang="ko" b="1">
                <a:solidFill>
                  <a:schemeClr val="dk1"/>
                </a:solidFill>
              </a:rPr>
            </a:br>
            <a:r>
              <a:rPr lang="ko">
                <a:solidFill>
                  <a:schemeClr val="dk1"/>
                </a:solidFill>
              </a:rPr>
              <a:t>→ Closed price format when adaptation is important</a:t>
            </a:r>
            <a:br>
              <a:rPr lang="ko">
                <a:solidFill>
                  <a:schemeClr val="dk1"/>
                </a:solidFill>
              </a:rPr>
            </a:br>
            <a:r>
              <a:rPr lang="ko">
                <a:solidFill>
                  <a:schemeClr val="dk1"/>
                </a:solidFill>
              </a:rPr>
              <a:t>→ Open price format when adaptation is unimportant.</a:t>
            </a:r>
            <a:endParaRPr>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2"/>
          <p:cNvSpPr txBox="1">
            <a:spLocks noGrp="1"/>
          </p:cNvSpPr>
          <p:nvPr>
            <p:ph type="title"/>
          </p:nvPr>
        </p:nvSpPr>
        <p:spPr>
          <a:xfrm>
            <a:off x="0" y="256767"/>
            <a:ext cx="9144000" cy="572700"/>
          </a:xfrm>
          <a:prstGeom prst="rect">
            <a:avLst/>
          </a:prstGeom>
          <a:noFill/>
          <a:ln>
            <a:noFill/>
          </a:ln>
        </p:spPr>
        <p:txBody>
          <a:bodyPr spcFirstLastPara="1" wrap="square" lIns="91425" tIns="91425" rIns="91425" bIns="91425" anchor="t" anchorCtr="0">
            <a:normAutofit fontScale="90000"/>
          </a:bodyPr>
          <a:lstStyle/>
          <a:p>
            <a:pPr marL="0" lvl="0" indent="0" algn="ctr" rtl="0">
              <a:lnSpc>
                <a:spcPct val="100000"/>
              </a:lnSpc>
              <a:spcBef>
                <a:spcPts val="0"/>
              </a:spcBef>
              <a:spcAft>
                <a:spcPts val="0"/>
              </a:spcAft>
              <a:buSzPct val="111111"/>
              <a:buNone/>
            </a:pPr>
            <a:r>
              <a:rPr lang="ko" b="1" dirty="0"/>
              <a:t>Empirical Design</a:t>
            </a:r>
            <a:endParaRPr b="1" dirty="0"/>
          </a:p>
        </p:txBody>
      </p:sp>
      <p:sp>
        <p:nvSpPr>
          <p:cNvPr id="120" name="Google Shape;120;p12"/>
          <p:cNvSpPr txBox="1">
            <a:spLocks noGrp="1"/>
          </p:cNvSpPr>
          <p:nvPr>
            <p:ph type="body" idx="1"/>
          </p:nvPr>
        </p:nvSpPr>
        <p:spPr>
          <a:xfrm>
            <a:off x="55842" y="1017725"/>
            <a:ext cx="9018356" cy="4006200"/>
          </a:xfrm>
          <a:prstGeom prst="rect">
            <a:avLst/>
          </a:prstGeom>
          <a:noFill/>
          <a:ln>
            <a:noFill/>
          </a:ln>
        </p:spPr>
        <p:txBody>
          <a:bodyPr spcFirstLastPara="1" wrap="square" lIns="91425" tIns="91425" rIns="91425" bIns="91425" anchor="t" anchorCtr="0">
            <a:normAutofit/>
          </a:bodyPr>
          <a:lstStyle/>
          <a:p>
            <a:pPr marL="457200" lvl="0" indent="-323850" algn="l" rtl="0">
              <a:lnSpc>
                <a:spcPct val="95000"/>
              </a:lnSpc>
              <a:spcBef>
                <a:spcPts val="600"/>
              </a:spcBef>
              <a:spcAft>
                <a:spcPts val="600"/>
              </a:spcAft>
              <a:buClr>
                <a:srgbClr val="000000"/>
              </a:buClr>
              <a:buSzPts val="1500"/>
              <a:buChar char="-"/>
            </a:pPr>
            <a:r>
              <a:rPr lang="ko" sz="1500" dirty="0">
                <a:solidFill>
                  <a:srgbClr val="000000"/>
                </a:solidFill>
              </a:rPr>
              <a:t>Survey data on 155 procurement contracts for components between OEMs and supplier in the U.S.</a:t>
            </a:r>
            <a:endParaRPr sz="1500" dirty="0">
              <a:solidFill>
                <a:srgbClr val="000000"/>
              </a:solidFill>
            </a:endParaRPr>
          </a:p>
          <a:p>
            <a:pPr marL="457200" lvl="0" indent="-323850" algn="l" rtl="0">
              <a:lnSpc>
                <a:spcPct val="95000"/>
              </a:lnSpc>
              <a:spcBef>
                <a:spcPts val="600"/>
              </a:spcBef>
              <a:spcAft>
                <a:spcPts val="600"/>
              </a:spcAft>
              <a:buClr>
                <a:srgbClr val="000000"/>
              </a:buClr>
              <a:buSzPts val="1500"/>
              <a:buChar char="-"/>
            </a:pPr>
            <a:r>
              <a:rPr lang="ko" sz="1500" i="1" dirty="0">
                <a:solidFill>
                  <a:srgbClr val="000000"/>
                </a:solidFill>
              </a:rPr>
              <a:t>Importance of adaptation: </a:t>
            </a:r>
            <a:r>
              <a:rPr lang="ko" sz="1500" dirty="0">
                <a:solidFill>
                  <a:srgbClr val="000000"/>
                </a:solidFill>
              </a:rPr>
              <a:t>measured by interface complexity. Higher the complexity, higher the need to adapt ex-post.</a:t>
            </a:r>
            <a:endParaRPr sz="1500" dirty="0">
              <a:solidFill>
                <a:srgbClr val="000000"/>
              </a:solidFill>
            </a:endParaRPr>
          </a:p>
          <a:p>
            <a:pPr marL="457200" lvl="0" indent="-323850" algn="l" rtl="0">
              <a:lnSpc>
                <a:spcPct val="95000"/>
              </a:lnSpc>
              <a:spcBef>
                <a:spcPts val="600"/>
              </a:spcBef>
              <a:spcAft>
                <a:spcPts val="600"/>
              </a:spcAft>
              <a:buClr>
                <a:srgbClr val="000000"/>
              </a:buClr>
              <a:buSzPts val="1500"/>
              <a:buChar char="-"/>
            </a:pPr>
            <a:r>
              <a:rPr lang="ko" sz="1500" dirty="0">
                <a:solidFill>
                  <a:srgbClr val="000000"/>
                </a:solidFill>
              </a:rPr>
              <a:t>7-point Likert scale to measure supplier’s </a:t>
            </a:r>
            <a:r>
              <a:rPr lang="ko" sz="1500" i="1" dirty="0">
                <a:solidFill>
                  <a:srgbClr val="000000"/>
                </a:solidFill>
              </a:rPr>
              <a:t>specific investment intensity </a:t>
            </a:r>
            <a:r>
              <a:rPr lang="ko" sz="1500" dirty="0">
                <a:solidFill>
                  <a:srgbClr val="000000"/>
                </a:solidFill>
              </a:rPr>
              <a:t>and the </a:t>
            </a:r>
            <a:r>
              <a:rPr lang="ko" sz="1500" i="1" dirty="0">
                <a:solidFill>
                  <a:srgbClr val="000000"/>
                </a:solidFill>
              </a:rPr>
              <a:t>value add to OEM’s product.</a:t>
            </a:r>
            <a:endParaRPr sz="1500" i="1" dirty="0">
              <a:solidFill>
                <a:srgbClr val="000000"/>
              </a:solidFill>
            </a:endParaRPr>
          </a:p>
          <a:p>
            <a:pPr marL="457200" lvl="0" indent="-323850" algn="l" rtl="0">
              <a:lnSpc>
                <a:spcPct val="95000"/>
              </a:lnSpc>
              <a:spcBef>
                <a:spcPts val="600"/>
              </a:spcBef>
              <a:spcAft>
                <a:spcPts val="600"/>
              </a:spcAft>
              <a:buClr>
                <a:srgbClr val="000000"/>
              </a:buClr>
              <a:buSzPts val="1500"/>
              <a:buChar char="-"/>
            </a:pPr>
            <a:r>
              <a:rPr lang="ko" sz="1500" b="1" dirty="0">
                <a:solidFill>
                  <a:srgbClr val="000000"/>
                </a:solidFill>
              </a:rPr>
              <a:t>Control variables</a:t>
            </a:r>
            <a:r>
              <a:rPr lang="ko" sz="1500" dirty="0">
                <a:solidFill>
                  <a:srgbClr val="000000"/>
                </a:solidFill>
              </a:rPr>
              <a:t>:</a:t>
            </a:r>
            <a:br>
              <a:rPr lang="ko" sz="1500" dirty="0">
                <a:solidFill>
                  <a:srgbClr val="000000"/>
                </a:solidFill>
              </a:rPr>
            </a:br>
            <a:r>
              <a:rPr lang="ko" sz="1500" dirty="0">
                <a:solidFill>
                  <a:srgbClr val="000000"/>
                </a:solidFill>
              </a:rPr>
              <a:t>- for OEM’s bargaining power:</a:t>
            </a:r>
            <a:r>
              <a:rPr lang="ko" sz="1500" i="1" dirty="0">
                <a:solidFill>
                  <a:srgbClr val="000000"/>
                </a:solidFill>
              </a:rPr>
              <a:t> the total number of potential suppliers, OEM’s relative size, supplier irreplaceability, and component importance</a:t>
            </a:r>
            <a:br>
              <a:rPr lang="ko" sz="1500" i="1" dirty="0">
                <a:solidFill>
                  <a:srgbClr val="000000"/>
                </a:solidFill>
              </a:rPr>
            </a:br>
            <a:r>
              <a:rPr lang="ko" sz="1500" i="1" dirty="0">
                <a:solidFill>
                  <a:srgbClr val="000000"/>
                </a:solidFill>
              </a:rPr>
              <a:t>- </a:t>
            </a:r>
            <a:r>
              <a:rPr lang="ko" sz="1500" dirty="0">
                <a:solidFill>
                  <a:srgbClr val="000000"/>
                </a:solidFill>
              </a:rPr>
              <a:t>for factors that might affect the choice of price formats: </a:t>
            </a:r>
            <a:r>
              <a:rPr lang="ko" sz="1500" i="1" dirty="0">
                <a:solidFill>
                  <a:srgbClr val="000000"/>
                </a:solidFill>
              </a:rPr>
              <a:t>contract enforceability, technological uncertainty, tenure, norm of long-term orientation, norm of flexibility, </a:t>
            </a:r>
            <a:r>
              <a:rPr lang="ko" sz="1500" dirty="0">
                <a:solidFill>
                  <a:srgbClr val="000000"/>
                </a:solidFill>
              </a:rPr>
              <a:t>and controls for alternative governance mechanisms.</a:t>
            </a:r>
            <a:endParaRPr sz="1500" dirty="0">
              <a:solidFill>
                <a:srgbClr val="000000"/>
              </a:solidFill>
            </a:endParaRPr>
          </a:p>
          <a:p>
            <a:pPr marL="457200" lvl="0" indent="-323850" algn="l" rtl="0">
              <a:lnSpc>
                <a:spcPct val="95000"/>
              </a:lnSpc>
              <a:spcBef>
                <a:spcPts val="600"/>
              </a:spcBef>
              <a:spcAft>
                <a:spcPts val="600"/>
              </a:spcAft>
              <a:buClr>
                <a:srgbClr val="000000"/>
              </a:buClr>
              <a:buSzPts val="1500"/>
              <a:buChar char="-"/>
            </a:pPr>
            <a:r>
              <a:rPr lang="ko" sz="1500" dirty="0">
                <a:solidFill>
                  <a:srgbClr val="000000"/>
                </a:solidFill>
              </a:rPr>
              <a:t>Tested for </a:t>
            </a:r>
            <a:r>
              <a:rPr lang="ko" sz="1500" b="1" dirty="0">
                <a:solidFill>
                  <a:srgbClr val="0000FF"/>
                </a:solidFill>
              </a:rPr>
              <a:t>common method variance</a:t>
            </a:r>
            <a:r>
              <a:rPr lang="ko" sz="1500" dirty="0">
                <a:solidFill>
                  <a:srgbClr val="0000FF"/>
                </a:solidFill>
              </a:rPr>
              <a:t> </a:t>
            </a:r>
            <a:r>
              <a:rPr lang="ko" sz="1500" dirty="0">
                <a:solidFill>
                  <a:srgbClr val="000000"/>
                </a:solidFill>
              </a:rPr>
              <a:t>issue</a:t>
            </a:r>
            <a:endParaRPr sz="1500" dirty="0">
              <a:solidFill>
                <a:srgbClr val="000000"/>
              </a:solidFill>
            </a:endParaRPr>
          </a:p>
          <a:p>
            <a:pPr marL="457200" lvl="0" indent="-323850" algn="l" rtl="0">
              <a:lnSpc>
                <a:spcPct val="95000"/>
              </a:lnSpc>
              <a:spcBef>
                <a:spcPts val="600"/>
              </a:spcBef>
              <a:spcAft>
                <a:spcPts val="600"/>
              </a:spcAft>
              <a:buClr>
                <a:srgbClr val="000000"/>
              </a:buClr>
              <a:buSzPts val="1500"/>
              <a:buChar char="-"/>
            </a:pPr>
            <a:r>
              <a:rPr lang="ko" sz="1500" dirty="0">
                <a:solidFill>
                  <a:srgbClr val="000000"/>
                </a:solidFill>
              </a:rPr>
              <a:t>Uses </a:t>
            </a:r>
            <a:r>
              <a:rPr lang="ko" sz="1500" b="1" dirty="0">
                <a:solidFill>
                  <a:srgbClr val="000000"/>
                </a:solidFill>
              </a:rPr>
              <a:t>instrument variables </a:t>
            </a:r>
            <a:r>
              <a:rPr lang="ko" sz="1500" dirty="0">
                <a:solidFill>
                  <a:srgbClr val="000000"/>
                </a:solidFill>
              </a:rPr>
              <a:t>to account for endogeneity of price format (</a:t>
            </a:r>
            <a:r>
              <a:rPr lang="ko" sz="1500" i="1" dirty="0">
                <a:solidFill>
                  <a:srgbClr val="000000"/>
                </a:solidFill>
              </a:rPr>
              <a:t>contract enforeability</a:t>
            </a:r>
            <a:r>
              <a:rPr lang="ko" sz="1500" dirty="0">
                <a:solidFill>
                  <a:srgbClr val="000000"/>
                </a:solidFill>
              </a:rPr>
              <a:t>)</a:t>
            </a:r>
            <a:endParaRPr sz="1500" dirty="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5"/>
          <p:cNvSpPr txBox="1">
            <a:spLocks noGrp="1"/>
          </p:cNvSpPr>
          <p:nvPr>
            <p:ph type="title"/>
          </p:nvPr>
        </p:nvSpPr>
        <p:spPr>
          <a:xfrm>
            <a:off x="0" y="1226452"/>
            <a:ext cx="4572000" cy="1482300"/>
          </a:xfrm>
          <a:prstGeom prst="rect">
            <a:avLst/>
          </a:prstGeom>
          <a:noFill/>
          <a:ln>
            <a:noFill/>
          </a:ln>
        </p:spPr>
        <p:txBody>
          <a:bodyPr spcFirstLastPara="1" wrap="square" lIns="91425" tIns="91425" rIns="91425" bIns="91425" anchor="b" anchorCtr="0">
            <a:normAutofit/>
          </a:bodyPr>
          <a:lstStyle/>
          <a:p>
            <a:pPr marL="0" lvl="0" indent="0" algn="ctr" rtl="0">
              <a:lnSpc>
                <a:spcPct val="90000"/>
              </a:lnSpc>
              <a:spcBef>
                <a:spcPts val="0"/>
              </a:spcBef>
              <a:spcAft>
                <a:spcPts val="0"/>
              </a:spcAft>
              <a:buSzPts val="4200"/>
              <a:buNone/>
            </a:pPr>
            <a:r>
              <a:rPr lang="ko" sz="2800" b="1" dirty="0"/>
              <a:t>Empirical Findings</a:t>
            </a:r>
            <a:endParaRPr sz="2800" b="1" dirty="0"/>
          </a:p>
        </p:txBody>
      </p:sp>
      <p:sp>
        <p:nvSpPr>
          <p:cNvPr id="126" name="Google Shape;126;p5"/>
          <p:cNvSpPr txBox="1">
            <a:spLocks noGrp="1"/>
          </p:cNvSpPr>
          <p:nvPr>
            <p:ph type="body" idx="2"/>
          </p:nvPr>
        </p:nvSpPr>
        <p:spPr>
          <a:xfrm>
            <a:off x="4571875" y="-125"/>
            <a:ext cx="4572000" cy="5143500"/>
          </a:xfrm>
          <a:prstGeom prst="rect">
            <a:avLst/>
          </a:prstGeom>
          <a:noFill/>
          <a:ln>
            <a:noFill/>
          </a:ln>
        </p:spPr>
        <p:txBody>
          <a:bodyPr spcFirstLastPara="1" wrap="square" lIns="91425" tIns="91425" rIns="91425" bIns="91425" anchor="ctr" anchorCtr="0">
            <a:normAutofit/>
          </a:bodyPr>
          <a:lstStyle/>
          <a:p>
            <a:pPr marL="0" lvl="0" indent="0" algn="l" rtl="0">
              <a:lnSpc>
                <a:spcPct val="105000"/>
              </a:lnSpc>
              <a:spcBef>
                <a:spcPts val="1200"/>
              </a:spcBef>
              <a:spcAft>
                <a:spcPts val="0"/>
              </a:spcAft>
              <a:buNone/>
            </a:pPr>
            <a:r>
              <a:rPr lang="ko" sz="1700">
                <a:solidFill>
                  <a:schemeClr val="dk1"/>
                </a:solidFill>
              </a:rPr>
              <a:t>1. </a:t>
            </a:r>
            <a:r>
              <a:rPr lang="ko" sz="1700" b="1">
                <a:solidFill>
                  <a:schemeClr val="dk1"/>
                </a:solidFill>
              </a:rPr>
              <a:t>Closed price format:</a:t>
            </a:r>
            <a:r>
              <a:rPr lang="ko" sz="1700">
                <a:solidFill>
                  <a:schemeClr val="dk1"/>
                </a:solidFill>
              </a:rPr>
              <a:t> </a:t>
            </a:r>
            <a:endParaRPr sz="1700">
              <a:solidFill>
                <a:schemeClr val="dk1"/>
              </a:solidFill>
            </a:endParaRPr>
          </a:p>
          <a:p>
            <a:pPr marL="457200" lvl="0" indent="-336550" algn="l" rtl="0">
              <a:lnSpc>
                <a:spcPct val="105000"/>
              </a:lnSpc>
              <a:spcBef>
                <a:spcPts val="1200"/>
              </a:spcBef>
              <a:spcAft>
                <a:spcPts val="0"/>
              </a:spcAft>
              <a:buClr>
                <a:schemeClr val="dk1"/>
              </a:buClr>
              <a:buSzPts val="1700"/>
              <a:buChar char="-"/>
            </a:pPr>
            <a:r>
              <a:rPr lang="ko" sz="1700">
                <a:solidFill>
                  <a:schemeClr val="dk1"/>
                </a:solidFill>
              </a:rPr>
              <a:t>when adaptation IS important: disincentivizes investment</a:t>
            </a:r>
            <a:endParaRPr sz="1700">
              <a:solidFill>
                <a:schemeClr val="dk1"/>
              </a:solidFill>
            </a:endParaRPr>
          </a:p>
          <a:p>
            <a:pPr marL="457200" lvl="0" indent="-336550" algn="l" rtl="0">
              <a:lnSpc>
                <a:spcPct val="105000"/>
              </a:lnSpc>
              <a:spcBef>
                <a:spcPts val="0"/>
              </a:spcBef>
              <a:spcAft>
                <a:spcPts val="0"/>
              </a:spcAft>
              <a:buClr>
                <a:schemeClr val="dk1"/>
              </a:buClr>
              <a:buSzPts val="1700"/>
              <a:buChar char="-"/>
            </a:pPr>
            <a:r>
              <a:rPr lang="ko" sz="1700">
                <a:solidFill>
                  <a:schemeClr val="dk1"/>
                </a:solidFill>
              </a:rPr>
              <a:t> when adaptation is NOT important:</a:t>
            </a:r>
            <a:br>
              <a:rPr lang="ko" sz="1700">
                <a:solidFill>
                  <a:schemeClr val="dk1"/>
                </a:solidFill>
              </a:rPr>
            </a:br>
            <a:r>
              <a:rPr lang="ko" sz="1700">
                <a:solidFill>
                  <a:schemeClr val="dk1"/>
                </a:solidFill>
              </a:rPr>
              <a:t>incentivizes investment</a:t>
            </a:r>
            <a:br>
              <a:rPr lang="ko" sz="1700">
                <a:solidFill>
                  <a:schemeClr val="dk1"/>
                </a:solidFill>
              </a:rPr>
            </a:br>
            <a:endParaRPr sz="1700">
              <a:solidFill>
                <a:schemeClr val="dk1"/>
              </a:solidFill>
            </a:endParaRPr>
          </a:p>
          <a:p>
            <a:pPr marL="0" lvl="0" indent="0" algn="l" rtl="0">
              <a:lnSpc>
                <a:spcPct val="105000"/>
              </a:lnSpc>
              <a:spcBef>
                <a:spcPts val="1200"/>
              </a:spcBef>
              <a:spcAft>
                <a:spcPts val="0"/>
              </a:spcAft>
              <a:buNone/>
            </a:pPr>
            <a:r>
              <a:rPr lang="ko" sz="1700">
                <a:solidFill>
                  <a:schemeClr val="dk1"/>
                </a:solidFill>
              </a:rPr>
              <a:t>2. Effect of of adaptation on contract choice (1) is </a:t>
            </a:r>
            <a:r>
              <a:rPr lang="ko" sz="1700" b="1">
                <a:solidFill>
                  <a:schemeClr val="dk1"/>
                </a:solidFill>
              </a:rPr>
              <a:t>moderated</a:t>
            </a:r>
            <a:r>
              <a:rPr lang="ko" sz="1700">
                <a:solidFill>
                  <a:schemeClr val="dk1"/>
                </a:solidFill>
              </a:rPr>
              <a:t> by risk of resource appropriation.</a:t>
            </a:r>
            <a:endParaRPr sz="1700">
              <a:solidFill>
                <a:schemeClr val="dk1"/>
              </a:solidFill>
            </a:endParaRPr>
          </a:p>
          <a:p>
            <a:pPr marL="457200" lvl="0" indent="-336550" algn="l" rtl="0">
              <a:lnSpc>
                <a:spcPct val="105000"/>
              </a:lnSpc>
              <a:spcBef>
                <a:spcPts val="1200"/>
              </a:spcBef>
              <a:spcAft>
                <a:spcPts val="0"/>
              </a:spcAft>
              <a:buClr>
                <a:schemeClr val="dk1"/>
              </a:buClr>
              <a:buSzPts val="1700"/>
              <a:buChar char="-"/>
            </a:pPr>
            <a:r>
              <a:rPr lang="ko" sz="1700">
                <a:solidFill>
                  <a:schemeClr val="dk1"/>
                </a:solidFill>
              </a:rPr>
              <a:t>when adaptation IS important:</a:t>
            </a:r>
            <a:br>
              <a:rPr lang="ko" sz="1700">
                <a:solidFill>
                  <a:schemeClr val="dk1"/>
                </a:solidFill>
              </a:rPr>
            </a:br>
            <a:r>
              <a:rPr lang="ko" sz="1700">
                <a:solidFill>
                  <a:schemeClr val="dk1"/>
                </a:solidFill>
              </a:rPr>
              <a:t>likelihood of choosing a closed price format is increased when the OEM’s pre-existing resources have high value</a:t>
            </a:r>
            <a:endParaRPr sz="1700">
              <a:solidFill>
                <a:schemeClr val="dk1"/>
              </a:solidFill>
            </a:endParaRPr>
          </a:p>
        </p:txBody>
      </p:sp>
      <p:sp>
        <p:nvSpPr>
          <p:cNvPr id="127" name="Google Shape;127;p5"/>
          <p:cNvSpPr txBox="1"/>
          <p:nvPr/>
        </p:nvSpPr>
        <p:spPr>
          <a:xfrm>
            <a:off x="225900" y="3300250"/>
            <a:ext cx="4120200" cy="338700"/>
          </a:xfrm>
          <a:prstGeom prst="rect">
            <a:avLst/>
          </a:prstGeom>
          <a:noFill/>
          <a:ln>
            <a:noFill/>
          </a:ln>
        </p:spPr>
        <p:txBody>
          <a:bodyPr spcFirstLastPara="1" wrap="square" lIns="91425" tIns="91425" rIns="91425" bIns="91425" anchor="t" anchorCtr="0">
            <a:spAutoFit/>
          </a:bodyPr>
          <a:lstStyle/>
          <a:p>
            <a:pPr marL="0" lvl="0" indent="0" algn="l" rtl="0">
              <a:lnSpc>
                <a:spcPct val="105000"/>
              </a:lnSpc>
              <a:spcBef>
                <a:spcPts val="1200"/>
              </a:spcBef>
              <a:spcAft>
                <a:spcPts val="600"/>
              </a:spcAft>
              <a:buNone/>
            </a:pPr>
            <a:endParaRPr sz="10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ctr" rtl="0">
              <a:lnSpc>
                <a:spcPct val="100000"/>
              </a:lnSpc>
              <a:spcBef>
                <a:spcPts val="0"/>
              </a:spcBef>
              <a:spcAft>
                <a:spcPts val="0"/>
              </a:spcAft>
              <a:buSzPct val="111111"/>
              <a:buNone/>
            </a:pPr>
            <a:r>
              <a:rPr lang="ko" b="1" dirty="0"/>
              <a:t>Implications</a:t>
            </a:r>
            <a:endParaRPr b="1" dirty="0"/>
          </a:p>
        </p:txBody>
      </p:sp>
      <p:sp>
        <p:nvSpPr>
          <p:cNvPr id="133" name="Google Shape;133;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457200" lvl="0" indent="-342900" algn="l" rtl="0">
              <a:lnSpc>
                <a:spcPct val="115000"/>
              </a:lnSpc>
              <a:spcBef>
                <a:spcPts val="600"/>
              </a:spcBef>
              <a:spcAft>
                <a:spcPts val="600"/>
              </a:spcAft>
              <a:buClr>
                <a:srgbClr val="000000"/>
              </a:buClr>
              <a:buSzPts val="1800"/>
              <a:buChar char="-"/>
            </a:pPr>
            <a:r>
              <a:rPr lang="ko" dirty="0">
                <a:solidFill>
                  <a:srgbClr val="000000"/>
                </a:solidFill>
              </a:rPr>
              <a:t>Which contract form increase or decrease supplier’s specific investment depends on the relative importance of haggling and adaptation frictions.</a:t>
            </a:r>
            <a:endParaRPr dirty="0">
              <a:solidFill>
                <a:srgbClr val="000000"/>
              </a:solidFill>
            </a:endParaRPr>
          </a:p>
          <a:p>
            <a:pPr marL="457200" lvl="0" indent="-342900" algn="l" rtl="0">
              <a:lnSpc>
                <a:spcPct val="115000"/>
              </a:lnSpc>
              <a:spcBef>
                <a:spcPts val="600"/>
              </a:spcBef>
              <a:spcAft>
                <a:spcPts val="600"/>
              </a:spcAft>
              <a:buClr>
                <a:srgbClr val="000000"/>
              </a:buClr>
              <a:buSzPts val="1800"/>
              <a:buChar char="-"/>
            </a:pPr>
            <a:r>
              <a:rPr lang="ko" dirty="0">
                <a:solidFill>
                  <a:srgbClr val="000000"/>
                </a:solidFill>
              </a:rPr>
              <a:t>When appropriation risk is included, the conventional governance role of contracts can be reversed. (They can disincentivize specific investment under high importance in adaptation)</a:t>
            </a:r>
            <a:endParaRPr dirty="0">
              <a:solidFill>
                <a:srgbClr val="000000"/>
              </a:solidFill>
            </a:endParaRPr>
          </a:p>
          <a:p>
            <a:pPr marL="457200" lvl="0" indent="-342900" algn="l" rtl="0">
              <a:lnSpc>
                <a:spcPct val="115000"/>
              </a:lnSpc>
              <a:spcBef>
                <a:spcPts val="600"/>
              </a:spcBef>
              <a:spcAft>
                <a:spcPts val="600"/>
              </a:spcAft>
              <a:buClr>
                <a:srgbClr val="000000"/>
              </a:buClr>
              <a:buSzPts val="1800"/>
              <a:buChar char="-"/>
            </a:pPr>
            <a:r>
              <a:rPr lang="ko" dirty="0">
                <a:solidFill>
                  <a:srgbClr val="000000"/>
                </a:solidFill>
              </a:rPr>
              <a:t>Different buyers (OEMs) with different pre-existing resources will seek different governance forms for their relationship with the same supplier.</a:t>
            </a:r>
            <a:endParaRPr dirty="0">
              <a:solidFill>
                <a:srgbClr val="000000"/>
              </a:solidFill>
            </a:endParaRPr>
          </a:p>
          <a:p>
            <a:pPr marL="457200" lvl="0" indent="-342900" algn="l" rtl="0">
              <a:lnSpc>
                <a:spcPct val="115000"/>
              </a:lnSpc>
              <a:spcBef>
                <a:spcPts val="600"/>
              </a:spcBef>
              <a:spcAft>
                <a:spcPts val="600"/>
              </a:spcAft>
              <a:buClr>
                <a:srgbClr val="000000"/>
              </a:buClr>
              <a:buSzPts val="1800"/>
              <a:buChar char="-"/>
            </a:pPr>
            <a:r>
              <a:rPr lang="ko" dirty="0">
                <a:solidFill>
                  <a:srgbClr val="000000"/>
                </a:solidFill>
              </a:rPr>
              <a:t>Paves way for “strategic theory of the firm”.</a:t>
            </a:r>
            <a:endParaRPr dirty="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9"/>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3600"/>
              <a:buNone/>
            </a:pPr>
            <a:r>
              <a:rPr lang="ko"/>
              <a:t>Thank you</a:t>
            </a:r>
            <a:endParaRPr/>
          </a:p>
        </p:txBody>
      </p:sp>
      <p:pic>
        <p:nvPicPr>
          <p:cNvPr id="1026" name="Picture 2" descr="1435+ Editable Thank You Images for PowerPoint | SlideUpLift">
            <a:extLst>
              <a:ext uri="{FF2B5EF4-FFF2-40B4-BE49-F238E27FC236}">
                <a16:creationId xmlns:a16="http://schemas.microsoft.com/office/drawing/2014/main" id="{59228F42-A5CF-4698-B4AC-4B27FA803A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847" y="0"/>
            <a:ext cx="7005918" cy="50897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2"/>
          <p:cNvSpPr txBox="1">
            <a:spLocks noGrp="1"/>
          </p:cNvSpPr>
          <p:nvPr>
            <p:ph type="title"/>
          </p:nvPr>
        </p:nvSpPr>
        <p:spPr>
          <a:xfrm>
            <a:off x="0" y="445025"/>
            <a:ext cx="9144000" cy="572700"/>
          </a:xfrm>
          <a:prstGeom prst="rect">
            <a:avLst/>
          </a:prstGeom>
          <a:noFill/>
          <a:ln>
            <a:noFill/>
          </a:ln>
        </p:spPr>
        <p:txBody>
          <a:bodyPr spcFirstLastPara="1" wrap="square" lIns="91425" tIns="91425" rIns="91425" bIns="91425" anchor="t" anchorCtr="0">
            <a:normAutofit fontScale="90000"/>
          </a:bodyPr>
          <a:lstStyle/>
          <a:p>
            <a:pPr marL="0" lvl="0" indent="0" algn="ctr" rtl="0">
              <a:lnSpc>
                <a:spcPct val="100000"/>
              </a:lnSpc>
              <a:spcBef>
                <a:spcPts val="0"/>
              </a:spcBef>
              <a:spcAft>
                <a:spcPts val="0"/>
              </a:spcAft>
              <a:buSzPct val="111111"/>
              <a:buNone/>
            </a:pPr>
            <a:r>
              <a:rPr lang="ko" b="1" dirty="0"/>
              <a:t>Research Motive</a:t>
            </a:r>
            <a:endParaRPr b="1" dirty="0"/>
          </a:p>
        </p:txBody>
      </p:sp>
      <p:sp>
        <p:nvSpPr>
          <p:cNvPr id="62" name="Google Shape;62;p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457200" lvl="0" indent="-342900" algn="l" rtl="0">
              <a:lnSpc>
                <a:spcPct val="115000"/>
              </a:lnSpc>
              <a:spcBef>
                <a:spcPts val="1200"/>
              </a:spcBef>
              <a:spcAft>
                <a:spcPts val="0"/>
              </a:spcAft>
              <a:buClr>
                <a:schemeClr val="dk1"/>
              </a:buClr>
              <a:buSzPts val="1800"/>
              <a:buChar char="-"/>
            </a:pPr>
            <a:r>
              <a:rPr lang="ko" dirty="0">
                <a:solidFill>
                  <a:schemeClr val="dk1"/>
                </a:solidFill>
              </a:rPr>
              <a:t>What drives value creation in collaborative interfirm relationships?</a:t>
            </a:r>
            <a:endParaRPr dirty="0">
              <a:solidFill>
                <a:schemeClr val="dk1"/>
              </a:solidFill>
            </a:endParaRPr>
          </a:p>
          <a:p>
            <a:pPr marL="457200" lvl="0" indent="-342900" algn="l" rtl="0">
              <a:lnSpc>
                <a:spcPct val="115000"/>
              </a:lnSpc>
              <a:spcBef>
                <a:spcPts val="0"/>
              </a:spcBef>
              <a:spcAft>
                <a:spcPts val="0"/>
              </a:spcAft>
              <a:buClr>
                <a:schemeClr val="dk1"/>
              </a:buClr>
              <a:buSzPts val="1800"/>
              <a:buChar char="-"/>
            </a:pPr>
            <a:r>
              <a:rPr lang="ko" dirty="0">
                <a:solidFill>
                  <a:schemeClr val="dk1"/>
                </a:solidFill>
              </a:rPr>
              <a:t>TCE:</a:t>
            </a:r>
            <a:br>
              <a:rPr lang="ko" dirty="0">
                <a:solidFill>
                  <a:schemeClr val="dk1"/>
                </a:solidFill>
              </a:rPr>
            </a:br>
            <a:r>
              <a:rPr lang="ko" dirty="0">
                <a:solidFill>
                  <a:schemeClr val="dk1"/>
                </a:solidFill>
              </a:rPr>
              <a:t>- </a:t>
            </a:r>
            <a:r>
              <a:rPr lang="ko" b="1" dirty="0">
                <a:solidFill>
                  <a:schemeClr val="dk1"/>
                </a:solidFill>
              </a:rPr>
              <a:t>Relationship-specific investments</a:t>
            </a:r>
            <a:r>
              <a:rPr lang="ko" dirty="0">
                <a:solidFill>
                  <a:schemeClr val="dk1"/>
                </a:solidFill>
              </a:rPr>
              <a:t> drives value creation. </a:t>
            </a:r>
            <a:br>
              <a:rPr lang="ko" dirty="0">
                <a:solidFill>
                  <a:schemeClr val="dk1"/>
                </a:solidFill>
              </a:rPr>
            </a:br>
            <a:r>
              <a:rPr lang="ko" dirty="0">
                <a:solidFill>
                  <a:schemeClr val="dk1"/>
                </a:solidFill>
              </a:rPr>
              <a:t>- Because investments face contractual hazards, </a:t>
            </a:r>
            <a:r>
              <a:rPr lang="ko" b="1" dirty="0">
                <a:solidFill>
                  <a:schemeClr val="dk1"/>
                </a:solidFill>
              </a:rPr>
              <a:t>governance structures (contract forms)</a:t>
            </a:r>
            <a:r>
              <a:rPr lang="ko" dirty="0">
                <a:solidFill>
                  <a:schemeClr val="dk1"/>
                </a:solidFill>
              </a:rPr>
              <a:t> are needed for safeguarding.</a:t>
            </a:r>
            <a:br>
              <a:rPr lang="ko" dirty="0">
                <a:solidFill>
                  <a:schemeClr val="dk1"/>
                </a:solidFill>
              </a:rPr>
            </a:br>
            <a:r>
              <a:rPr lang="ko" dirty="0">
                <a:solidFill>
                  <a:schemeClr val="dk1"/>
                </a:solidFill>
              </a:rPr>
              <a:t>- Asset specificity is an </a:t>
            </a:r>
            <a:r>
              <a:rPr lang="ko" i="1" dirty="0">
                <a:solidFill>
                  <a:schemeClr val="dk1"/>
                </a:solidFill>
              </a:rPr>
              <a:t>exogenous </a:t>
            </a:r>
            <a:r>
              <a:rPr lang="ko" dirty="0">
                <a:solidFill>
                  <a:schemeClr val="dk1"/>
                </a:solidFill>
              </a:rPr>
              <a:t>determinant of governance structure</a:t>
            </a:r>
            <a:endParaRPr dirty="0">
              <a:solidFill>
                <a:schemeClr val="dk1"/>
              </a:solidFill>
            </a:endParaRPr>
          </a:p>
          <a:p>
            <a:pPr marL="0" lvl="0" indent="0" algn="l" rtl="0">
              <a:lnSpc>
                <a:spcPct val="115000"/>
              </a:lnSpc>
              <a:spcBef>
                <a:spcPts val="1200"/>
              </a:spcBef>
              <a:spcAft>
                <a:spcPts val="0"/>
              </a:spcAft>
              <a:buNone/>
            </a:pPr>
            <a:r>
              <a:rPr lang="ko" dirty="0">
                <a:solidFill>
                  <a:schemeClr val="dk1"/>
                </a:solidFill>
              </a:rPr>
              <a:t>→</a:t>
            </a:r>
            <a:r>
              <a:rPr lang="ko" dirty="0">
                <a:solidFill>
                  <a:srgbClr val="FF0000"/>
                </a:solidFill>
              </a:rPr>
              <a:t> </a:t>
            </a:r>
            <a:r>
              <a:rPr lang="ko" dirty="0">
                <a:solidFill>
                  <a:srgbClr val="0000FF"/>
                </a:solidFill>
              </a:rPr>
              <a:t>How does governance affect the </a:t>
            </a:r>
            <a:r>
              <a:rPr lang="ko" i="1" dirty="0">
                <a:solidFill>
                  <a:srgbClr val="0000FF"/>
                </a:solidFill>
              </a:rPr>
              <a:t>endogenous</a:t>
            </a:r>
            <a:r>
              <a:rPr lang="ko" dirty="0">
                <a:solidFill>
                  <a:srgbClr val="0000FF"/>
                </a:solidFill>
              </a:rPr>
              <a:t> choice of specific investment?</a:t>
            </a:r>
            <a:endParaRPr dirty="0">
              <a:solidFill>
                <a:srgbClr val="0000FF"/>
              </a:solidFill>
            </a:endParaRPr>
          </a:p>
          <a:p>
            <a:pPr marL="0" lvl="0" indent="0" algn="l" rtl="0">
              <a:lnSpc>
                <a:spcPct val="115000"/>
              </a:lnSpc>
              <a:spcBef>
                <a:spcPts val="1200"/>
              </a:spcBef>
              <a:spcAft>
                <a:spcPts val="1200"/>
              </a:spcAft>
              <a:buNone/>
            </a:pPr>
            <a:r>
              <a:rPr lang="ko" dirty="0">
                <a:solidFill>
                  <a:schemeClr val="dk1"/>
                </a:solidFill>
              </a:rPr>
              <a:t>→ </a:t>
            </a:r>
            <a:r>
              <a:rPr lang="ko" sz="1700" dirty="0">
                <a:solidFill>
                  <a:schemeClr val="dk1"/>
                </a:solidFill>
              </a:rPr>
              <a:t>Which governance forms (contracts) encourage/discourage specific investments?</a:t>
            </a:r>
            <a:endParaRPr sz="1700" dirty="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g2027baac8eb_0_29"/>
          <p:cNvSpPr txBox="1">
            <a:spLocks noGrp="1"/>
          </p:cNvSpPr>
          <p:nvPr>
            <p:ph type="title"/>
          </p:nvPr>
        </p:nvSpPr>
        <p:spPr>
          <a:xfrm>
            <a:off x="265500" y="1233175"/>
            <a:ext cx="4045200" cy="1482300"/>
          </a:xfrm>
        </p:spPr>
        <p:txBody>
          <a:bodyPr spcFirstLastPara="1" wrap="square" lIns="91425" tIns="91425" rIns="91425" bIns="91425" anchor="b" anchorCtr="0">
            <a:normAutofit/>
          </a:bodyPr>
          <a:lstStyle/>
          <a:p>
            <a:pPr marL="0" lvl="0" indent="0" rtl="0">
              <a:lnSpc>
                <a:spcPct val="90000"/>
              </a:lnSpc>
              <a:spcBef>
                <a:spcPts val="0"/>
              </a:spcBef>
              <a:spcAft>
                <a:spcPts val="0"/>
              </a:spcAft>
              <a:buSzPct val="111111"/>
              <a:buNone/>
            </a:pPr>
            <a:r>
              <a:rPr lang="en-US" altLang="ko" sz="2800" b="1" dirty="0"/>
              <a:t>Government Forms: Price Formats</a:t>
            </a:r>
            <a:endParaRPr lang="en-US" sz="2800" b="1" dirty="0"/>
          </a:p>
        </p:txBody>
      </p:sp>
      <p:sp>
        <p:nvSpPr>
          <p:cNvPr id="68" name="Google Shape;68;g2027baac8eb_0_29"/>
          <p:cNvSpPr txBox="1">
            <a:spLocks noGrp="1"/>
          </p:cNvSpPr>
          <p:nvPr>
            <p:ph type="body" idx="2"/>
          </p:nvPr>
        </p:nvSpPr>
        <p:spPr>
          <a:xfrm>
            <a:off x="4939500" y="724075"/>
            <a:ext cx="3837000" cy="3695100"/>
          </a:xfrm>
        </p:spPr>
        <p:txBody>
          <a:bodyPr spcFirstLastPara="1" wrap="square" lIns="91425" tIns="91425" rIns="91425" bIns="91425" anchor="ctr" anchorCtr="0">
            <a:normAutofit/>
          </a:bodyPr>
          <a:lstStyle/>
          <a:p>
            <a:pPr marL="457200" lvl="0" indent="-342900" rtl="0">
              <a:spcBef>
                <a:spcPts val="1200"/>
              </a:spcBef>
              <a:spcAft>
                <a:spcPts val="0"/>
              </a:spcAft>
              <a:buClr>
                <a:schemeClr val="dk1"/>
              </a:buClr>
              <a:buSzPts val="1800"/>
              <a:buChar char="-"/>
            </a:pPr>
            <a:r>
              <a:rPr lang="en-US" altLang="ko" b="1" dirty="0"/>
              <a:t>Closed price:</a:t>
            </a:r>
            <a:r>
              <a:rPr lang="en-US" altLang="ko" dirty="0"/>
              <a:t> </a:t>
            </a:r>
            <a:br>
              <a:rPr lang="en-US" altLang="ko" dirty="0"/>
            </a:br>
            <a:r>
              <a:rPr lang="en-US" altLang="ko" dirty="0"/>
              <a:t>specifies the component’s price BEFORE the supplier makes the relationship-specific investment</a:t>
            </a:r>
            <a:endParaRPr lang="en-US" dirty="0"/>
          </a:p>
          <a:p>
            <a:pPr marL="457200" lvl="0" indent="-342900" rtl="0">
              <a:spcBef>
                <a:spcPts val="0"/>
              </a:spcBef>
              <a:spcAft>
                <a:spcPts val="0"/>
              </a:spcAft>
              <a:buClr>
                <a:schemeClr val="dk1"/>
              </a:buClr>
              <a:buSzPts val="1800"/>
              <a:buChar char="-"/>
            </a:pPr>
            <a:endParaRPr lang="en-US" altLang="ko" b="1" dirty="0"/>
          </a:p>
          <a:p>
            <a:pPr marL="457200" lvl="0" indent="-342900" rtl="0">
              <a:spcBef>
                <a:spcPts val="0"/>
              </a:spcBef>
              <a:spcAft>
                <a:spcPts val="0"/>
              </a:spcAft>
              <a:buClr>
                <a:schemeClr val="dk1"/>
              </a:buClr>
              <a:buSzPts val="1800"/>
              <a:buChar char="-"/>
            </a:pPr>
            <a:r>
              <a:rPr lang="en-US" altLang="ko" b="1" dirty="0"/>
              <a:t>Open price: </a:t>
            </a:r>
            <a:br>
              <a:rPr lang="en-US" altLang="ko" dirty="0"/>
            </a:br>
            <a:r>
              <a:rPr lang="en-US" altLang="ko" dirty="0"/>
              <a:t>price can be negotiated after the investment is made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6"/>
          <p:cNvSpPr txBox="1">
            <a:spLocks noGrp="1"/>
          </p:cNvSpPr>
          <p:nvPr>
            <p:ph type="title"/>
          </p:nvPr>
        </p:nvSpPr>
        <p:spPr>
          <a:xfrm>
            <a:off x="265500" y="1233175"/>
            <a:ext cx="4045200" cy="1482300"/>
          </a:xfrm>
        </p:spPr>
        <p:txBody>
          <a:bodyPr spcFirstLastPara="1" wrap="square" lIns="91425" tIns="91425" rIns="91425" bIns="91425" anchor="b" anchorCtr="0">
            <a:normAutofit/>
          </a:bodyPr>
          <a:lstStyle/>
          <a:p>
            <a:pPr marL="0" lvl="0" indent="0" rtl="0">
              <a:spcBef>
                <a:spcPts val="0"/>
              </a:spcBef>
              <a:spcAft>
                <a:spcPts val="0"/>
              </a:spcAft>
              <a:buSzPct val="111111"/>
              <a:buNone/>
            </a:pPr>
            <a:r>
              <a:rPr lang="ko" sz="2800" b="1" dirty="0"/>
              <a:t>Gap in the Literature</a:t>
            </a:r>
            <a:endParaRPr lang="en-US" sz="2800" b="1" dirty="0"/>
          </a:p>
        </p:txBody>
      </p:sp>
      <p:sp>
        <p:nvSpPr>
          <p:cNvPr id="74" name="Google Shape;74;p6"/>
          <p:cNvSpPr txBox="1">
            <a:spLocks noGrp="1"/>
          </p:cNvSpPr>
          <p:nvPr>
            <p:ph type="body" idx="2"/>
          </p:nvPr>
        </p:nvSpPr>
        <p:spPr>
          <a:xfrm>
            <a:off x="4939500" y="477371"/>
            <a:ext cx="3837000" cy="4195482"/>
          </a:xfrm>
        </p:spPr>
        <p:txBody>
          <a:bodyPr spcFirstLastPara="1" wrap="square" lIns="91425" tIns="91425" rIns="91425" bIns="91425" anchor="ctr" anchorCtr="0">
            <a:normAutofit lnSpcReduction="10000"/>
          </a:bodyPr>
          <a:lstStyle/>
          <a:p>
            <a:pPr marL="457200" lvl="0" indent="-342900" rtl="0">
              <a:lnSpc>
                <a:spcPct val="105000"/>
              </a:lnSpc>
              <a:spcBef>
                <a:spcPts val="0"/>
              </a:spcBef>
              <a:spcAft>
                <a:spcPts val="600"/>
              </a:spcAft>
              <a:buClr>
                <a:schemeClr val="dk1"/>
              </a:buClr>
              <a:buSzPts val="1800"/>
              <a:buChar char="-"/>
            </a:pPr>
            <a:r>
              <a:rPr lang="en-US" altLang="ko" dirty="0"/>
              <a:t>How contractual price terms affect supplier’s incentives to undertake specific investments?</a:t>
            </a:r>
            <a:endParaRPr lang="en-US" dirty="0"/>
          </a:p>
          <a:p>
            <a:pPr marL="457200" lvl="0" indent="-342900" rtl="0">
              <a:lnSpc>
                <a:spcPct val="105000"/>
              </a:lnSpc>
              <a:spcBef>
                <a:spcPts val="0"/>
              </a:spcBef>
              <a:spcAft>
                <a:spcPts val="600"/>
              </a:spcAft>
              <a:buClr>
                <a:schemeClr val="dk1"/>
              </a:buClr>
              <a:buSzPts val="1800"/>
              <a:buChar char="-"/>
            </a:pPr>
            <a:endParaRPr lang="en-US" altLang="ko" dirty="0"/>
          </a:p>
          <a:p>
            <a:pPr marL="457200" lvl="0" indent="-342900" rtl="0">
              <a:lnSpc>
                <a:spcPct val="105000"/>
              </a:lnSpc>
              <a:spcBef>
                <a:spcPts val="0"/>
              </a:spcBef>
              <a:spcAft>
                <a:spcPts val="600"/>
              </a:spcAft>
              <a:buClr>
                <a:schemeClr val="dk1"/>
              </a:buClr>
              <a:buSzPts val="1800"/>
              <a:buChar char="-"/>
            </a:pPr>
            <a:r>
              <a:rPr lang="en-US" altLang="ko" dirty="0"/>
              <a:t>How do the two frictions (haggling and risk of appropriation) jointly shape the direction of such effects?</a:t>
            </a:r>
          </a:p>
          <a:p>
            <a:pPr marL="457200" lvl="0" indent="-342900" rtl="0">
              <a:lnSpc>
                <a:spcPct val="105000"/>
              </a:lnSpc>
              <a:spcBef>
                <a:spcPts val="0"/>
              </a:spcBef>
              <a:spcAft>
                <a:spcPts val="600"/>
              </a:spcAft>
              <a:buClr>
                <a:schemeClr val="dk1"/>
              </a:buClr>
              <a:buSzPts val="1800"/>
              <a:buChar char="-"/>
            </a:pPr>
            <a:endParaRPr lang="en-US" dirty="0"/>
          </a:p>
          <a:p>
            <a:pPr marL="0" lvl="0" indent="457200" rtl="0">
              <a:lnSpc>
                <a:spcPct val="105000"/>
              </a:lnSpc>
              <a:spcBef>
                <a:spcPts val="0"/>
              </a:spcBef>
              <a:spcAft>
                <a:spcPts val="600"/>
              </a:spcAft>
              <a:buNone/>
            </a:pPr>
            <a:r>
              <a:rPr lang="en-US" altLang="ko" dirty="0"/>
              <a:t>→ Expands literature on TCE, 	incomplete contracts, and 	strategic role of resources 	of the firm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9"/>
          <p:cNvSpPr txBox="1">
            <a:spLocks noGrp="1"/>
          </p:cNvSpPr>
          <p:nvPr>
            <p:ph type="title"/>
          </p:nvPr>
        </p:nvSpPr>
        <p:spPr>
          <a:xfrm>
            <a:off x="265500" y="1233175"/>
            <a:ext cx="4045200" cy="1482300"/>
          </a:xfrm>
        </p:spPr>
        <p:txBody>
          <a:bodyPr spcFirstLastPara="1" wrap="square" lIns="91425" tIns="91425" rIns="91425" bIns="91425" anchor="b" anchorCtr="0">
            <a:normAutofit/>
          </a:bodyPr>
          <a:lstStyle/>
          <a:p>
            <a:pPr marL="0" lvl="0" indent="0" rtl="0">
              <a:spcBef>
                <a:spcPts val="0"/>
              </a:spcBef>
              <a:spcAft>
                <a:spcPts val="0"/>
              </a:spcAft>
              <a:buSzPct val="111111"/>
              <a:buNone/>
            </a:pPr>
            <a:r>
              <a:rPr lang="ko" sz="2800" b="1" dirty="0"/>
              <a:t>Modeling Assumptions</a:t>
            </a:r>
            <a:endParaRPr lang="en-US" sz="2800" b="1" dirty="0"/>
          </a:p>
        </p:txBody>
      </p:sp>
      <p:sp>
        <p:nvSpPr>
          <p:cNvPr id="80" name="Google Shape;80;p9"/>
          <p:cNvSpPr txBox="1">
            <a:spLocks noGrp="1"/>
          </p:cNvSpPr>
          <p:nvPr>
            <p:ph type="body" idx="2"/>
          </p:nvPr>
        </p:nvSpPr>
        <p:spPr>
          <a:xfrm>
            <a:off x="4939500" y="611841"/>
            <a:ext cx="3837000" cy="4094630"/>
          </a:xfrm>
        </p:spPr>
        <p:txBody>
          <a:bodyPr spcFirstLastPara="1" wrap="square" lIns="91425" tIns="91425" rIns="91425" bIns="91425" anchor="ctr" anchorCtr="0">
            <a:normAutofit lnSpcReduction="10000"/>
          </a:bodyPr>
          <a:lstStyle/>
          <a:p>
            <a:pPr marL="457200" lvl="0" indent="-342900" rtl="0">
              <a:lnSpc>
                <a:spcPct val="105000"/>
              </a:lnSpc>
              <a:spcBef>
                <a:spcPts val="1200"/>
              </a:spcBef>
              <a:spcAft>
                <a:spcPts val="0"/>
              </a:spcAft>
              <a:buClr>
                <a:schemeClr val="dk1"/>
              </a:buClr>
              <a:buSzPts val="1800"/>
              <a:buChar char="-"/>
            </a:pPr>
            <a:r>
              <a:rPr lang="en-US" altLang="ko" sz="1600" dirty="0"/>
              <a:t>There is no ex-post haggling and rent-seeking under a closed price contract.</a:t>
            </a:r>
            <a:endParaRPr lang="en-US" sz="1600" dirty="0"/>
          </a:p>
          <a:p>
            <a:pPr marL="457200" lvl="0" indent="-342900" rtl="0">
              <a:lnSpc>
                <a:spcPct val="105000"/>
              </a:lnSpc>
              <a:spcBef>
                <a:spcPts val="0"/>
              </a:spcBef>
              <a:spcAft>
                <a:spcPts val="0"/>
              </a:spcAft>
              <a:buClr>
                <a:schemeClr val="dk1"/>
              </a:buClr>
              <a:buSzPts val="1800"/>
              <a:buChar char="-"/>
            </a:pPr>
            <a:endParaRPr lang="en-US" altLang="ko" sz="1600" dirty="0"/>
          </a:p>
          <a:p>
            <a:pPr marL="457200" lvl="0" indent="-342900" rtl="0">
              <a:lnSpc>
                <a:spcPct val="105000"/>
              </a:lnSpc>
              <a:spcBef>
                <a:spcPts val="0"/>
              </a:spcBef>
              <a:spcAft>
                <a:spcPts val="0"/>
              </a:spcAft>
              <a:buClr>
                <a:schemeClr val="dk1"/>
              </a:buClr>
              <a:buSzPts val="1800"/>
              <a:buChar char="-"/>
            </a:pPr>
            <a:r>
              <a:rPr lang="en-US" altLang="ko" sz="1600" dirty="0"/>
              <a:t>Only consider price formats as a form of governance mechanisms.</a:t>
            </a:r>
            <a:endParaRPr lang="en-US" sz="1600" dirty="0"/>
          </a:p>
          <a:p>
            <a:pPr marL="457200" lvl="0" indent="-342900" rtl="0">
              <a:lnSpc>
                <a:spcPct val="105000"/>
              </a:lnSpc>
              <a:spcBef>
                <a:spcPts val="0"/>
              </a:spcBef>
              <a:spcAft>
                <a:spcPts val="0"/>
              </a:spcAft>
              <a:buClr>
                <a:schemeClr val="dk1"/>
              </a:buClr>
              <a:buSzPts val="1800"/>
              <a:buChar char="-"/>
            </a:pPr>
            <a:endParaRPr lang="en-US" altLang="ko" sz="1600" dirty="0"/>
          </a:p>
          <a:p>
            <a:pPr marL="457200" lvl="0" indent="-342900" rtl="0">
              <a:lnSpc>
                <a:spcPct val="105000"/>
              </a:lnSpc>
              <a:spcBef>
                <a:spcPts val="0"/>
              </a:spcBef>
              <a:spcAft>
                <a:spcPts val="0"/>
              </a:spcAft>
              <a:buClr>
                <a:schemeClr val="dk1"/>
              </a:buClr>
              <a:buSzPts val="1800"/>
              <a:buChar char="-"/>
            </a:pPr>
            <a:r>
              <a:rPr lang="en-US" altLang="ko" sz="1600" dirty="0"/>
              <a:t>Only consider the case where only the supplier makes a specific investment.</a:t>
            </a:r>
            <a:endParaRPr lang="en-US" sz="1600" dirty="0"/>
          </a:p>
          <a:p>
            <a:pPr marL="457200" lvl="0" indent="-342900" rtl="0">
              <a:lnSpc>
                <a:spcPct val="105000"/>
              </a:lnSpc>
              <a:spcBef>
                <a:spcPts val="0"/>
              </a:spcBef>
              <a:spcAft>
                <a:spcPts val="0"/>
              </a:spcAft>
              <a:buClr>
                <a:schemeClr val="dk1"/>
              </a:buClr>
              <a:buSzPts val="1800"/>
              <a:buChar char="-"/>
            </a:pPr>
            <a:endParaRPr lang="en-US" altLang="ko" sz="1600" dirty="0"/>
          </a:p>
          <a:p>
            <a:pPr marL="457200" lvl="0" indent="-342900" rtl="0">
              <a:lnSpc>
                <a:spcPct val="105000"/>
              </a:lnSpc>
              <a:spcBef>
                <a:spcPts val="0"/>
              </a:spcBef>
              <a:spcAft>
                <a:spcPts val="0"/>
              </a:spcAft>
              <a:buClr>
                <a:schemeClr val="dk1"/>
              </a:buClr>
              <a:buSzPts val="1800"/>
              <a:buChar char="-"/>
            </a:pPr>
            <a:r>
              <a:rPr lang="en-US" altLang="ko" sz="1600" dirty="0"/>
              <a:t>Assume a specific bargaining protocol (</a:t>
            </a:r>
            <a:r>
              <a:rPr lang="en-US" altLang="ko" sz="1600" dirty="0" err="1"/>
              <a:t>Tullock</a:t>
            </a:r>
            <a:r>
              <a:rPr lang="en-US" altLang="ko" sz="1600" dirty="0"/>
              <a:t> model) where the distribution of surplus is equal between the parties.</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8"/>
          <p:cNvSpPr txBox="1">
            <a:spLocks noGrp="1"/>
          </p:cNvSpPr>
          <p:nvPr>
            <p:ph type="title"/>
          </p:nvPr>
        </p:nvSpPr>
        <p:spPr>
          <a:xfrm>
            <a:off x="0" y="445025"/>
            <a:ext cx="9144000" cy="572700"/>
          </a:xfrm>
          <a:prstGeom prst="rect">
            <a:avLst/>
          </a:prstGeom>
          <a:noFill/>
          <a:ln>
            <a:noFill/>
          </a:ln>
        </p:spPr>
        <p:txBody>
          <a:bodyPr spcFirstLastPara="1" wrap="square" lIns="91425" tIns="91425" rIns="91425" bIns="91425" anchor="t" anchorCtr="0">
            <a:normAutofit fontScale="90000"/>
          </a:bodyPr>
          <a:lstStyle/>
          <a:p>
            <a:pPr marL="0" lvl="0" indent="0" algn="ctr" rtl="0">
              <a:lnSpc>
                <a:spcPct val="100000"/>
              </a:lnSpc>
              <a:spcBef>
                <a:spcPts val="0"/>
              </a:spcBef>
              <a:spcAft>
                <a:spcPts val="0"/>
              </a:spcAft>
              <a:buSzPct val="111111"/>
              <a:buNone/>
            </a:pPr>
            <a:r>
              <a:rPr lang="ko" b="1" dirty="0"/>
              <a:t>Timeline</a:t>
            </a:r>
            <a:endParaRPr b="1" dirty="0"/>
          </a:p>
        </p:txBody>
      </p:sp>
      <p:sp>
        <p:nvSpPr>
          <p:cNvPr id="86" name="Google Shape;86;p8"/>
          <p:cNvSpPr txBox="1">
            <a:spLocks noGrp="1"/>
          </p:cNvSpPr>
          <p:nvPr>
            <p:ph type="body" idx="1"/>
          </p:nvPr>
        </p:nvSpPr>
        <p:spPr>
          <a:xfrm>
            <a:off x="311700" y="1152475"/>
            <a:ext cx="8520600" cy="3820200"/>
          </a:xfrm>
          <a:prstGeom prst="rect">
            <a:avLst/>
          </a:prstGeom>
          <a:noFill/>
          <a:ln>
            <a:noFill/>
          </a:ln>
        </p:spPr>
        <p:txBody>
          <a:bodyPr spcFirstLastPara="1" wrap="square" lIns="91425" tIns="91425" rIns="91425" bIns="91425" anchor="t" anchorCtr="0">
            <a:normAutofit fontScale="92500" lnSpcReduction="20000"/>
          </a:bodyPr>
          <a:lstStyle/>
          <a:p>
            <a:pPr marL="0" lvl="0" indent="0" algn="l" rtl="0">
              <a:lnSpc>
                <a:spcPct val="115000"/>
              </a:lnSpc>
              <a:spcBef>
                <a:spcPts val="1200"/>
              </a:spcBef>
              <a:spcAft>
                <a:spcPts val="0"/>
              </a:spcAft>
              <a:buSzPts val="1800"/>
              <a:buNone/>
            </a:pPr>
            <a:r>
              <a:rPr lang="ko" dirty="0">
                <a:solidFill>
                  <a:schemeClr val="dk1"/>
                </a:solidFill>
              </a:rPr>
              <a:t>Stage 1: </a:t>
            </a:r>
            <a:r>
              <a:rPr lang="ko" b="1" dirty="0">
                <a:solidFill>
                  <a:schemeClr val="dk1"/>
                </a:solidFill>
              </a:rPr>
              <a:t>Contracting Stage</a:t>
            </a:r>
            <a:br>
              <a:rPr lang="ko" dirty="0">
                <a:solidFill>
                  <a:schemeClr val="dk1"/>
                </a:solidFill>
              </a:rPr>
            </a:br>
            <a:r>
              <a:rPr lang="ko" dirty="0">
                <a:solidFill>
                  <a:schemeClr val="dk1"/>
                </a:solidFill>
              </a:rPr>
              <a:t>- OEM and supplier agree on a governance (price format)</a:t>
            </a:r>
            <a:endParaRPr dirty="0">
              <a:solidFill>
                <a:schemeClr val="dk1"/>
              </a:solidFill>
            </a:endParaRPr>
          </a:p>
          <a:p>
            <a:pPr marL="0" lvl="0" indent="0" algn="l" rtl="0">
              <a:lnSpc>
                <a:spcPct val="115000"/>
              </a:lnSpc>
              <a:spcBef>
                <a:spcPts val="1200"/>
              </a:spcBef>
              <a:spcAft>
                <a:spcPts val="0"/>
              </a:spcAft>
              <a:buSzPts val="1800"/>
              <a:buNone/>
            </a:pPr>
            <a:r>
              <a:rPr lang="ko" dirty="0">
                <a:solidFill>
                  <a:schemeClr val="dk1"/>
                </a:solidFill>
              </a:rPr>
              <a:t>Stage 2: </a:t>
            </a:r>
            <a:r>
              <a:rPr lang="ko" b="1" dirty="0">
                <a:solidFill>
                  <a:schemeClr val="dk1"/>
                </a:solidFill>
              </a:rPr>
              <a:t>Investment Stage</a:t>
            </a:r>
            <a:br>
              <a:rPr lang="ko" dirty="0">
                <a:solidFill>
                  <a:schemeClr val="dk1"/>
                </a:solidFill>
              </a:rPr>
            </a:br>
            <a:r>
              <a:rPr lang="ko" dirty="0">
                <a:solidFill>
                  <a:schemeClr val="dk1"/>
                </a:solidFill>
              </a:rPr>
              <a:t>- Supplier chooses a specific investment (bilateral monopoly relationship)</a:t>
            </a:r>
            <a:br>
              <a:rPr lang="ko" dirty="0">
                <a:solidFill>
                  <a:schemeClr val="dk1"/>
                </a:solidFill>
              </a:rPr>
            </a:br>
            <a:r>
              <a:rPr lang="ko" dirty="0">
                <a:solidFill>
                  <a:schemeClr val="dk1"/>
                </a:solidFill>
              </a:rPr>
              <a:t>- which allows for value creation and appropriation of OEM’s resources</a:t>
            </a:r>
            <a:endParaRPr dirty="0">
              <a:solidFill>
                <a:schemeClr val="dk1"/>
              </a:solidFill>
            </a:endParaRPr>
          </a:p>
          <a:p>
            <a:pPr marL="0" lvl="0" indent="0" algn="l" rtl="0">
              <a:lnSpc>
                <a:spcPct val="115000"/>
              </a:lnSpc>
              <a:spcBef>
                <a:spcPts val="1200"/>
              </a:spcBef>
              <a:spcAft>
                <a:spcPts val="0"/>
              </a:spcAft>
              <a:buSzPts val="1800"/>
              <a:buNone/>
            </a:pPr>
            <a:r>
              <a:rPr lang="ko" dirty="0">
                <a:solidFill>
                  <a:schemeClr val="dk1"/>
                </a:solidFill>
              </a:rPr>
              <a:t>Stage 3: </a:t>
            </a:r>
            <a:r>
              <a:rPr lang="ko" b="1" dirty="0">
                <a:solidFill>
                  <a:schemeClr val="dk1"/>
                </a:solidFill>
              </a:rPr>
              <a:t>Adaptation Stage</a:t>
            </a:r>
            <a:br>
              <a:rPr lang="ko" dirty="0">
                <a:solidFill>
                  <a:schemeClr val="dk1"/>
                </a:solidFill>
              </a:rPr>
            </a:br>
            <a:r>
              <a:rPr lang="ko" dirty="0">
                <a:solidFill>
                  <a:schemeClr val="dk1"/>
                </a:solidFill>
              </a:rPr>
              <a:t>- Supplier can further improve the component</a:t>
            </a:r>
            <a:endParaRPr dirty="0">
              <a:solidFill>
                <a:schemeClr val="dk1"/>
              </a:solidFill>
            </a:endParaRPr>
          </a:p>
          <a:p>
            <a:pPr marL="0" lvl="0" indent="0" algn="l" rtl="0">
              <a:lnSpc>
                <a:spcPct val="115000"/>
              </a:lnSpc>
              <a:spcBef>
                <a:spcPts val="1200"/>
              </a:spcBef>
              <a:spcAft>
                <a:spcPts val="0"/>
              </a:spcAft>
              <a:buSzPts val="1800"/>
              <a:buNone/>
            </a:pPr>
            <a:r>
              <a:rPr lang="ko" dirty="0">
                <a:solidFill>
                  <a:schemeClr val="dk1"/>
                </a:solidFill>
              </a:rPr>
              <a:t>Stage 4: </a:t>
            </a:r>
            <a:r>
              <a:rPr lang="ko" b="1" dirty="0">
                <a:solidFill>
                  <a:schemeClr val="dk1"/>
                </a:solidFill>
              </a:rPr>
              <a:t>Bargaining Stage</a:t>
            </a:r>
            <a:br>
              <a:rPr lang="ko" dirty="0">
                <a:solidFill>
                  <a:schemeClr val="dk1"/>
                </a:solidFill>
              </a:rPr>
            </a:br>
            <a:r>
              <a:rPr lang="ko" dirty="0">
                <a:solidFill>
                  <a:schemeClr val="dk1"/>
                </a:solidFill>
              </a:rPr>
              <a:t>- In open price format, more exposure to </a:t>
            </a:r>
            <a:r>
              <a:rPr lang="ko" b="1" dirty="0">
                <a:solidFill>
                  <a:schemeClr val="dk1"/>
                </a:solidFill>
              </a:rPr>
              <a:t>haggling of OEM</a:t>
            </a:r>
            <a:endParaRPr b="1" dirty="0">
              <a:solidFill>
                <a:schemeClr val="dk1"/>
              </a:solidFill>
            </a:endParaRPr>
          </a:p>
          <a:p>
            <a:pPr marL="0" lvl="0" indent="0" algn="l" rtl="0">
              <a:lnSpc>
                <a:spcPct val="115000"/>
              </a:lnSpc>
              <a:spcBef>
                <a:spcPts val="1200"/>
              </a:spcBef>
              <a:spcAft>
                <a:spcPts val="1200"/>
              </a:spcAft>
              <a:buSzPts val="1800"/>
              <a:buNone/>
            </a:pPr>
            <a:r>
              <a:rPr lang="ko" dirty="0">
                <a:solidFill>
                  <a:schemeClr val="dk1"/>
                </a:solidFill>
              </a:rPr>
              <a:t>Stage 5: </a:t>
            </a:r>
            <a:r>
              <a:rPr lang="ko" b="1" dirty="0">
                <a:solidFill>
                  <a:schemeClr val="dk1"/>
                </a:solidFill>
              </a:rPr>
              <a:t>Appropriation stage</a:t>
            </a:r>
            <a:br>
              <a:rPr lang="ko" dirty="0">
                <a:solidFill>
                  <a:schemeClr val="dk1"/>
                </a:solidFill>
              </a:rPr>
            </a:br>
            <a:r>
              <a:rPr lang="ko" dirty="0">
                <a:solidFill>
                  <a:schemeClr val="dk1"/>
                </a:solidFill>
              </a:rPr>
              <a:t>- </a:t>
            </a:r>
            <a:r>
              <a:rPr lang="ko" b="1" dirty="0">
                <a:solidFill>
                  <a:srgbClr val="002060"/>
                </a:solidFill>
              </a:rPr>
              <a:t>Supplier takes advantage of OEM’s pre-existing resources</a:t>
            </a:r>
            <a:endParaRPr b="1"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g2027baac8eb_0_22"/>
          <p:cNvSpPr txBox="1">
            <a:spLocks noGrp="1"/>
          </p:cNvSpPr>
          <p:nvPr>
            <p:ph type="title"/>
          </p:nvPr>
        </p:nvSpPr>
        <p:spPr>
          <a:xfrm>
            <a:off x="0" y="129020"/>
            <a:ext cx="9144000" cy="572700"/>
          </a:xfrm>
          <a:prstGeom prst="rect">
            <a:avLst/>
          </a:prstGeom>
          <a:noFill/>
          <a:ln>
            <a:noFill/>
          </a:ln>
        </p:spPr>
        <p:txBody>
          <a:bodyPr spcFirstLastPara="1" wrap="square" lIns="91425" tIns="91425" rIns="91425" bIns="91425" anchor="t" anchorCtr="0">
            <a:normAutofit fontScale="90000"/>
          </a:bodyPr>
          <a:lstStyle/>
          <a:p>
            <a:pPr marL="0" lvl="0" indent="0" algn="ctr" rtl="0">
              <a:lnSpc>
                <a:spcPct val="100000"/>
              </a:lnSpc>
              <a:spcBef>
                <a:spcPts val="0"/>
              </a:spcBef>
              <a:spcAft>
                <a:spcPts val="0"/>
              </a:spcAft>
              <a:buSzPct val="111111"/>
              <a:buNone/>
            </a:pPr>
            <a:r>
              <a:rPr lang="ko" b="1" dirty="0"/>
              <a:t>Contratual Hazards (TCE)</a:t>
            </a:r>
            <a:endParaRPr b="1" dirty="0"/>
          </a:p>
        </p:txBody>
      </p:sp>
      <p:sp>
        <p:nvSpPr>
          <p:cNvPr id="92" name="Google Shape;92;g2027baac8eb_0_22"/>
          <p:cNvSpPr txBox="1">
            <a:spLocks noGrp="1"/>
          </p:cNvSpPr>
          <p:nvPr>
            <p:ph type="body" idx="1"/>
          </p:nvPr>
        </p:nvSpPr>
        <p:spPr>
          <a:xfrm>
            <a:off x="109995" y="560524"/>
            <a:ext cx="8520600" cy="4320757"/>
          </a:xfrm>
          <a:prstGeom prst="rect">
            <a:avLst/>
          </a:prstGeom>
          <a:noFill/>
          <a:ln>
            <a:noFill/>
          </a:ln>
        </p:spPr>
        <p:txBody>
          <a:bodyPr spcFirstLastPara="1" wrap="square" lIns="91425" tIns="91425" rIns="91425" bIns="91425" anchor="t" anchorCtr="0">
            <a:normAutofit fontScale="92500" lnSpcReduction="20000"/>
          </a:bodyPr>
          <a:lstStyle/>
          <a:p>
            <a:pPr marL="457200" lvl="0" indent="-334327" algn="l" rtl="0">
              <a:lnSpc>
                <a:spcPct val="115000"/>
              </a:lnSpc>
              <a:spcBef>
                <a:spcPts val="1200"/>
              </a:spcBef>
              <a:spcAft>
                <a:spcPts val="0"/>
              </a:spcAft>
              <a:buClr>
                <a:schemeClr val="dk1"/>
              </a:buClr>
              <a:buSzPct val="100000"/>
              <a:buAutoNum type="arabicPeriod"/>
            </a:pPr>
            <a:r>
              <a:rPr lang="ko" dirty="0">
                <a:solidFill>
                  <a:schemeClr val="dk1"/>
                </a:solidFill>
              </a:rPr>
              <a:t>Costly haggling</a:t>
            </a:r>
            <a:endParaRPr dirty="0">
              <a:solidFill>
                <a:schemeClr val="dk1"/>
              </a:solidFill>
            </a:endParaRPr>
          </a:p>
          <a:p>
            <a:pPr marL="457200" lvl="0" indent="-334327" algn="l" rtl="0">
              <a:lnSpc>
                <a:spcPct val="115000"/>
              </a:lnSpc>
              <a:spcBef>
                <a:spcPts val="0"/>
              </a:spcBef>
              <a:spcAft>
                <a:spcPts val="0"/>
              </a:spcAft>
              <a:buClr>
                <a:schemeClr val="dk1"/>
              </a:buClr>
              <a:buSzPct val="100000"/>
              <a:buAutoNum type="arabicPeriod"/>
            </a:pPr>
            <a:r>
              <a:rPr lang="ko" dirty="0">
                <a:solidFill>
                  <a:schemeClr val="dk1"/>
                </a:solidFill>
              </a:rPr>
              <a:t>Non-contractible adaptation (supplier’s specific investment)</a:t>
            </a:r>
            <a:endParaRPr dirty="0">
              <a:solidFill>
                <a:schemeClr val="dk1"/>
              </a:solidFill>
            </a:endParaRPr>
          </a:p>
          <a:p>
            <a:pPr marL="457200" lvl="0" indent="-334327" algn="l" rtl="0">
              <a:lnSpc>
                <a:spcPct val="115000"/>
              </a:lnSpc>
              <a:spcBef>
                <a:spcPts val="0"/>
              </a:spcBef>
              <a:spcAft>
                <a:spcPts val="0"/>
              </a:spcAft>
              <a:buClr>
                <a:schemeClr val="dk1"/>
              </a:buClr>
              <a:buSzPct val="100000"/>
              <a:buAutoNum type="arabicPeriod"/>
            </a:pPr>
            <a:r>
              <a:rPr lang="ko" dirty="0">
                <a:solidFill>
                  <a:schemeClr val="dk1"/>
                </a:solidFill>
              </a:rPr>
              <a:t>Risk of appropriation of firm-specific resources that perexist before the relationship</a:t>
            </a:r>
            <a:endParaRPr dirty="0">
              <a:solidFill>
                <a:schemeClr val="dk1"/>
              </a:solidFill>
            </a:endParaRPr>
          </a:p>
          <a:p>
            <a:pPr marL="0" lvl="0" indent="0" algn="l" rtl="0">
              <a:lnSpc>
                <a:spcPct val="115000"/>
              </a:lnSpc>
              <a:spcBef>
                <a:spcPts val="1200"/>
              </a:spcBef>
              <a:spcAft>
                <a:spcPts val="0"/>
              </a:spcAft>
              <a:buNone/>
            </a:pPr>
            <a:r>
              <a:rPr lang="ko" dirty="0">
                <a:solidFill>
                  <a:schemeClr val="dk1"/>
                </a:solidFill>
              </a:rPr>
              <a:t>→ How does the specific investment choice of the supplier </a:t>
            </a:r>
            <a:r>
              <a:rPr lang="ko" i="1" u="sng" dirty="0">
                <a:solidFill>
                  <a:schemeClr val="dk1"/>
                </a:solidFill>
              </a:rPr>
              <a:t>jointly affect </a:t>
            </a:r>
            <a:r>
              <a:rPr lang="ko" dirty="0">
                <a:solidFill>
                  <a:schemeClr val="dk1"/>
                </a:solidFill>
              </a:rPr>
              <a:t>these hazards?</a:t>
            </a:r>
            <a:endParaRPr dirty="0">
              <a:solidFill>
                <a:schemeClr val="dk1"/>
              </a:solidFill>
            </a:endParaRPr>
          </a:p>
          <a:p>
            <a:pPr marL="457200" lvl="0" indent="-334327" algn="l" rtl="0">
              <a:lnSpc>
                <a:spcPct val="115000"/>
              </a:lnSpc>
              <a:spcBef>
                <a:spcPts val="1200"/>
              </a:spcBef>
              <a:spcAft>
                <a:spcPts val="0"/>
              </a:spcAft>
              <a:buClr>
                <a:schemeClr val="dk1"/>
              </a:buClr>
              <a:buSzPct val="100000"/>
              <a:buChar char="-"/>
            </a:pPr>
            <a:r>
              <a:rPr lang="ko" dirty="0">
                <a:solidFill>
                  <a:schemeClr val="dk1"/>
                </a:solidFill>
              </a:rPr>
              <a:t>OEM’s haggling </a:t>
            </a:r>
            <a:r>
              <a:rPr lang="ko" i="1" u="sng" dirty="0">
                <a:solidFill>
                  <a:schemeClr val="dk1"/>
                </a:solidFill>
              </a:rPr>
              <a:t>and </a:t>
            </a:r>
            <a:r>
              <a:rPr lang="ko" dirty="0">
                <a:solidFill>
                  <a:schemeClr val="dk1"/>
                </a:solidFill>
              </a:rPr>
              <a:t>supplier’s appropriation of preexisting resources</a:t>
            </a:r>
            <a:endParaRPr dirty="0">
              <a:solidFill>
                <a:schemeClr val="dk1"/>
              </a:solidFill>
            </a:endParaRPr>
          </a:p>
          <a:p>
            <a:pPr marL="0" lvl="0" indent="0" algn="l" rtl="0">
              <a:lnSpc>
                <a:spcPct val="115000"/>
              </a:lnSpc>
              <a:spcBef>
                <a:spcPts val="1200"/>
              </a:spcBef>
              <a:spcAft>
                <a:spcPts val="0"/>
              </a:spcAft>
              <a:buNone/>
            </a:pPr>
            <a:r>
              <a:rPr lang="ko" dirty="0">
                <a:solidFill>
                  <a:schemeClr val="dk1"/>
                </a:solidFill>
              </a:rPr>
              <a:t>→ What is the optimal choice of contract form </a:t>
            </a:r>
            <a:r>
              <a:rPr lang="ko" b="1" dirty="0">
                <a:solidFill>
                  <a:schemeClr val="dk1"/>
                </a:solidFill>
              </a:rPr>
              <a:t>when adaptation is important</a:t>
            </a:r>
            <a:r>
              <a:rPr lang="ko" dirty="0">
                <a:solidFill>
                  <a:schemeClr val="dk1"/>
                </a:solidFill>
              </a:rPr>
              <a:t>?</a:t>
            </a:r>
            <a:endParaRPr dirty="0">
              <a:solidFill>
                <a:schemeClr val="dk1"/>
              </a:solidFill>
            </a:endParaRPr>
          </a:p>
          <a:p>
            <a:pPr marL="457200" lvl="0" indent="-334327" algn="l" rtl="0">
              <a:lnSpc>
                <a:spcPct val="115000"/>
              </a:lnSpc>
              <a:spcBef>
                <a:spcPts val="1200"/>
              </a:spcBef>
              <a:spcAft>
                <a:spcPts val="0"/>
              </a:spcAft>
              <a:buClr>
                <a:schemeClr val="dk1"/>
              </a:buClr>
              <a:buSzPct val="100000"/>
              <a:buChar char="-"/>
            </a:pPr>
            <a:r>
              <a:rPr lang="ko" dirty="0">
                <a:solidFill>
                  <a:schemeClr val="dk1"/>
                </a:solidFill>
              </a:rPr>
              <a:t>Haggling cost held constant, </a:t>
            </a:r>
            <a:r>
              <a:rPr lang="ko" b="1" dirty="0">
                <a:solidFill>
                  <a:schemeClr val="dk1"/>
                </a:solidFill>
              </a:rPr>
              <a:t>open price format increases specific investment. </a:t>
            </a:r>
            <a:r>
              <a:rPr lang="ko" dirty="0">
                <a:solidFill>
                  <a:schemeClr val="dk1"/>
                </a:solidFill>
              </a:rPr>
              <a:t>(But when adaptation is not important, it will decrease specific investment)</a:t>
            </a:r>
            <a:endParaRPr dirty="0">
              <a:solidFill>
                <a:schemeClr val="dk1"/>
              </a:solidFill>
            </a:endParaRPr>
          </a:p>
          <a:p>
            <a:pPr marL="0" lvl="0" indent="0" algn="l" rtl="0">
              <a:lnSpc>
                <a:spcPct val="115000"/>
              </a:lnSpc>
              <a:spcBef>
                <a:spcPts val="1200"/>
              </a:spcBef>
              <a:spcAft>
                <a:spcPts val="0"/>
              </a:spcAft>
              <a:buNone/>
            </a:pPr>
            <a:r>
              <a:rPr lang="ko" b="1" dirty="0">
                <a:solidFill>
                  <a:schemeClr val="dk1"/>
                </a:solidFill>
              </a:rPr>
              <a:t>→ </a:t>
            </a:r>
            <a:r>
              <a:rPr lang="ko" dirty="0">
                <a:solidFill>
                  <a:schemeClr val="dk1"/>
                </a:solidFill>
              </a:rPr>
              <a:t>What if there is risk of appropriation?</a:t>
            </a:r>
            <a:endParaRPr dirty="0">
              <a:solidFill>
                <a:schemeClr val="dk1"/>
              </a:solidFill>
            </a:endParaRPr>
          </a:p>
          <a:p>
            <a:pPr marL="457200" lvl="0" indent="-334327" algn="l" rtl="0">
              <a:lnSpc>
                <a:spcPct val="115000"/>
              </a:lnSpc>
              <a:spcBef>
                <a:spcPts val="1200"/>
              </a:spcBef>
              <a:spcAft>
                <a:spcPts val="0"/>
              </a:spcAft>
              <a:buClr>
                <a:schemeClr val="dk1"/>
              </a:buClr>
              <a:buSzPct val="100000"/>
              <a:buChar char="-"/>
            </a:pPr>
            <a:r>
              <a:rPr lang="ko" dirty="0">
                <a:solidFill>
                  <a:schemeClr val="dk1"/>
                </a:solidFill>
              </a:rPr>
              <a:t>Open contracts increase supplier’s investment, while </a:t>
            </a:r>
            <a:r>
              <a:rPr lang="ko" b="1" dirty="0">
                <a:solidFill>
                  <a:schemeClr val="dk1"/>
                </a:solidFill>
              </a:rPr>
              <a:t>closed contracts decrease supplier’s investment. Closed contract is the optimal choice.</a:t>
            </a:r>
            <a:endParaRPr b="1" dirty="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0"/>
          <p:cNvSpPr txBox="1">
            <a:spLocks noGrp="1"/>
          </p:cNvSpPr>
          <p:nvPr>
            <p:ph type="title"/>
          </p:nvPr>
        </p:nvSpPr>
        <p:spPr>
          <a:xfrm>
            <a:off x="382900" y="216425"/>
            <a:ext cx="4189200" cy="572700"/>
          </a:xfrm>
          <a:prstGeom prst="rect">
            <a:avLst/>
          </a:prstGeom>
          <a:noFill/>
          <a:ln>
            <a:noFill/>
          </a:ln>
        </p:spPr>
        <p:txBody>
          <a:bodyPr spcFirstLastPara="1" wrap="square" lIns="91425" tIns="91425" rIns="91425" bIns="91425" anchor="t" anchorCtr="0">
            <a:normAutofit fontScale="90000"/>
          </a:bodyPr>
          <a:lstStyle/>
          <a:p>
            <a:pPr marL="0" lvl="0" indent="0" algn="ctr" rtl="0">
              <a:lnSpc>
                <a:spcPct val="100000"/>
              </a:lnSpc>
              <a:spcBef>
                <a:spcPts val="0"/>
              </a:spcBef>
              <a:spcAft>
                <a:spcPts val="0"/>
              </a:spcAft>
              <a:buSzPct val="111111"/>
              <a:buNone/>
            </a:pPr>
            <a:r>
              <a:rPr lang="ko">
                <a:solidFill>
                  <a:srgbClr val="C27BA0"/>
                </a:solidFill>
              </a:rPr>
              <a:t>Closed Price Format</a:t>
            </a:r>
            <a:endParaRPr>
              <a:solidFill>
                <a:srgbClr val="C27BA0"/>
              </a:solidFill>
            </a:endParaRPr>
          </a:p>
        </p:txBody>
      </p:sp>
      <p:sp>
        <p:nvSpPr>
          <p:cNvPr id="98" name="Google Shape;98;p10"/>
          <p:cNvSpPr txBox="1">
            <a:spLocks noGrp="1"/>
          </p:cNvSpPr>
          <p:nvPr>
            <p:ph type="title"/>
          </p:nvPr>
        </p:nvSpPr>
        <p:spPr>
          <a:xfrm>
            <a:off x="4546950" y="216425"/>
            <a:ext cx="4189200" cy="572700"/>
          </a:xfrm>
          <a:prstGeom prst="rect">
            <a:avLst/>
          </a:prstGeom>
          <a:noFill/>
          <a:ln>
            <a:noFill/>
          </a:ln>
        </p:spPr>
        <p:txBody>
          <a:bodyPr spcFirstLastPara="1" wrap="square" lIns="91425" tIns="91425" rIns="91425" bIns="91425" anchor="t" anchorCtr="0">
            <a:normAutofit fontScale="90000"/>
          </a:bodyPr>
          <a:lstStyle/>
          <a:p>
            <a:pPr marL="0" lvl="0" indent="0" algn="ctr" rtl="0">
              <a:lnSpc>
                <a:spcPct val="100000"/>
              </a:lnSpc>
              <a:spcBef>
                <a:spcPts val="0"/>
              </a:spcBef>
              <a:spcAft>
                <a:spcPts val="0"/>
              </a:spcAft>
              <a:buSzPct val="111111"/>
              <a:buNone/>
            </a:pPr>
            <a:r>
              <a:rPr lang="ko" dirty="0">
                <a:solidFill>
                  <a:srgbClr val="0000FF"/>
                </a:solidFill>
              </a:rPr>
              <a:t>Open Price Format</a:t>
            </a:r>
            <a:endParaRPr dirty="0">
              <a:solidFill>
                <a:srgbClr val="0000FF"/>
              </a:solidFill>
            </a:endParaRPr>
          </a:p>
        </p:txBody>
      </p:sp>
      <p:graphicFrame>
        <p:nvGraphicFramePr>
          <p:cNvPr id="99" name="Google Shape;99;p10"/>
          <p:cNvGraphicFramePr/>
          <p:nvPr>
            <p:extLst>
              <p:ext uri="{D42A27DB-BD31-4B8C-83A1-F6EECF244321}">
                <p14:modId xmlns:p14="http://schemas.microsoft.com/office/powerpoint/2010/main" val="928139710"/>
              </p:ext>
            </p:extLst>
          </p:nvPr>
        </p:nvGraphicFramePr>
        <p:xfrm>
          <a:off x="382900" y="894046"/>
          <a:ext cx="8353300" cy="4083233"/>
        </p:xfrm>
        <a:graphic>
          <a:graphicData uri="http://schemas.openxmlformats.org/drawingml/2006/table">
            <a:tbl>
              <a:tblPr>
                <a:noFill/>
                <a:tableStyleId>{1470F072-E456-49A7-B4A0-297FF8910C9E}</a:tableStyleId>
              </a:tblPr>
              <a:tblGrid>
                <a:gridCol w="4176650">
                  <a:extLst>
                    <a:ext uri="{9D8B030D-6E8A-4147-A177-3AD203B41FA5}">
                      <a16:colId xmlns:a16="http://schemas.microsoft.com/office/drawing/2014/main" val="20000"/>
                    </a:ext>
                  </a:extLst>
                </a:gridCol>
                <a:gridCol w="4176650">
                  <a:extLst>
                    <a:ext uri="{9D8B030D-6E8A-4147-A177-3AD203B41FA5}">
                      <a16:colId xmlns:a16="http://schemas.microsoft.com/office/drawing/2014/main" val="20001"/>
                    </a:ext>
                  </a:extLst>
                </a:gridCol>
              </a:tblGrid>
              <a:tr h="299575">
                <a:tc gridSpan="2">
                  <a:txBody>
                    <a:bodyPr/>
                    <a:lstStyle/>
                    <a:p>
                      <a:pPr marL="0" lvl="0" indent="0" algn="ctr" rtl="0">
                        <a:lnSpc>
                          <a:spcPct val="115000"/>
                        </a:lnSpc>
                        <a:spcBef>
                          <a:spcPts val="1200"/>
                        </a:spcBef>
                        <a:spcAft>
                          <a:spcPts val="1200"/>
                        </a:spcAft>
                        <a:buNone/>
                      </a:pPr>
                      <a:r>
                        <a:rPr lang="ko" sz="1100" dirty="0">
                          <a:solidFill>
                            <a:schemeClr val="dk1"/>
                          </a:solidFill>
                        </a:rPr>
                        <a:t>Stage 1: </a:t>
                      </a:r>
                      <a:r>
                        <a:rPr lang="ko" sz="1100" b="1" dirty="0">
                          <a:solidFill>
                            <a:schemeClr val="dk1"/>
                          </a:solidFill>
                        </a:rPr>
                        <a:t>Contracting Stage</a:t>
                      </a:r>
                      <a:endParaRPr sz="1100" b="1" dirty="0"/>
                    </a:p>
                  </a:txBody>
                  <a:tcPr marL="91425" marR="91425" marT="91425" marB="91425" anchor="ctr">
                    <a:solidFill>
                      <a:schemeClr val="lt2"/>
                    </a:solidFill>
                  </a:tcPr>
                </a:tc>
                <a:tc hMerge="1">
                  <a:txBody>
                    <a:bodyPr/>
                    <a:lstStyle/>
                    <a:p>
                      <a:endParaRPr lang="en-US"/>
                    </a:p>
                  </a:txBody>
                  <a:tcPr/>
                </a:tc>
                <a:extLst>
                  <a:ext uri="{0D108BD9-81ED-4DB2-BD59-A6C34878D82A}">
                    <a16:rowId xmlns:a16="http://schemas.microsoft.com/office/drawing/2014/main" val="10000"/>
                  </a:ext>
                </a:extLst>
              </a:tr>
              <a:tr h="299575">
                <a:tc>
                  <a:txBody>
                    <a:bodyPr/>
                    <a:lstStyle/>
                    <a:p>
                      <a:pPr marL="0" lvl="0" indent="0" algn="l" rtl="0">
                        <a:lnSpc>
                          <a:spcPct val="105000"/>
                        </a:lnSpc>
                        <a:spcBef>
                          <a:spcPts val="1200"/>
                        </a:spcBef>
                        <a:spcAft>
                          <a:spcPts val="1200"/>
                        </a:spcAft>
                        <a:buNone/>
                      </a:pPr>
                      <a:r>
                        <a:rPr lang="ko" sz="1100">
                          <a:solidFill>
                            <a:schemeClr val="dk1"/>
                          </a:solidFill>
                        </a:rPr>
                        <a:t>price is specified.</a:t>
                      </a:r>
                      <a:endParaRPr sz="1100"/>
                    </a:p>
                  </a:txBody>
                  <a:tcPr marL="91425" marR="91425" marT="91425" marB="91425" anchor="ctr">
                    <a:solidFill>
                      <a:srgbClr val="EAD1DC"/>
                    </a:solidFill>
                  </a:tcPr>
                </a:tc>
                <a:tc>
                  <a:txBody>
                    <a:bodyPr/>
                    <a:lstStyle/>
                    <a:p>
                      <a:pPr marL="0" lvl="0" indent="0" algn="l" rtl="0">
                        <a:lnSpc>
                          <a:spcPct val="115000"/>
                        </a:lnSpc>
                        <a:spcBef>
                          <a:spcPts val="1200"/>
                        </a:spcBef>
                        <a:spcAft>
                          <a:spcPts val="1200"/>
                        </a:spcAft>
                        <a:buNone/>
                      </a:pPr>
                      <a:r>
                        <a:rPr lang="ko" sz="1100">
                          <a:solidFill>
                            <a:schemeClr val="dk1"/>
                          </a:solidFill>
                        </a:rPr>
                        <a:t>price is not specified.</a:t>
                      </a:r>
                      <a:endParaRPr sz="1100"/>
                    </a:p>
                  </a:txBody>
                  <a:tcPr marL="91425" marR="91425" marT="91425" marB="91425" anchor="ctr">
                    <a:solidFill>
                      <a:srgbClr val="CFE2F3"/>
                    </a:solidFill>
                  </a:tcPr>
                </a:tc>
                <a:extLst>
                  <a:ext uri="{0D108BD9-81ED-4DB2-BD59-A6C34878D82A}">
                    <a16:rowId xmlns:a16="http://schemas.microsoft.com/office/drawing/2014/main" val="10001"/>
                  </a:ext>
                </a:extLst>
              </a:tr>
              <a:tr h="299575">
                <a:tc gridSpan="2">
                  <a:txBody>
                    <a:bodyPr/>
                    <a:lstStyle/>
                    <a:p>
                      <a:pPr marL="0" lvl="0" indent="0" algn="ctr" rtl="0">
                        <a:lnSpc>
                          <a:spcPct val="115000"/>
                        </a:lnSpc>
                        <a:spcBef>
                          <a:spcPts val="1200"/>
                        </a:spcBef>
                        <a:spcAft>
                          <a:spcPts val="1200"/>
                        </a:spcAft>
                        <a:buNone/>
                      </a:pPr>
                      <a:r>
                        <a:rPr lang="ko" sz="1100" dirty="0">
                          <a:solidFill>
                            <a:schemeClr val="dk1"/>
                          </a:solidFill>
                        </a:rPr>
                        <a:t>Stage 2: </a:t>
                      </a:r>
                      <a:r>
                        <a:rPr lang="ko" sz="1100" b="1" dirty="0">
                          <a:solidFill>
                            <a:schemeClr val="dk1"/>
                          </a:solidFill>
                        </a:rPr>
                        <a:t>Investment Stage</a:t>
                      </a:r>
                      <a:endParaRPr sz="1100" b="1" dirty="0"/>
                    </a:p>
                  </a:txBody>
                  <a:tcPr marL="91425" marR="91425" marT="91425" marB="91425" anchor="ctr">
                    <a:solidFill>
                      <a:schemeClr val="lt2"/>
                    </a:solidFill>
                  </a:tcPr>
                </a:tc>
                <a:tc hMerge="1">
                  <a:txBody>
                    <a:bodyPr/>
                    <a:lstStyle/>
                    <a:p>
                      <a:endParaRPr lang="en-US"/>
                    </a:p>
                  </a:txBody>
                  <a:tcPr/>
                </a:tc>
                <a:extLst>
                  <a:ext uri="{0D108BD9-81ED-4DB2-BD59-A6C34878D82A}">
                    <a16:rowId xmlns:a16="http://schemas.microsoft.com/office/drawing/2014/main" val="10002"/>
                  </a:ext>
                </a:extLst>
              </a:tr>
              <a:tr h="595850">
                <a:tc>
                  <a:txBody>
                    <a:bodyPr/>
                    <a:lstStyle/>
                    <a:p>
                      <a:pPr marL="0" lvl="0" indent="0" algn="l" rtl="0">
                        <a:lnSpc>
                          <a:spcPct val="105000"/>
                        </a:lnSpc>
                        <a:spcBef>
                          <a:spcPts val="1200"/>
                        </a:spcBef>
                        <a:spcAft>
                          <a:spcPts val="1200"/>
                        </a:spcAft>
                        <a:buNone/>
                      </a:pPr>
                      <a:r>
                        <a:rPr lang="ko" sz="1100">
                          <a:solidFill>
                            <a:schemeClr val="dk1"/>
                          </a:solidFill>
                        </a:rPr>
                        <a:t>Supplier chooses a specific investment to appropriate of OEM’s resources</a:t>
                      </a:r>
                      <a:endParaRPr sz="1100"/>
                    </a:p>
                  </a:txBody>
                  <a:tcPr marL="91425" marR="91425" marT="91425" marB="91425" anchor="ctr">
                    <a:solidFill>
                      <a:srgbClr val="EAD1DC"/>
                    </a:solidFill>
                  </a:tcPr>
                </a:tc>
                <a:tc>
                  <a:txBody>
                    <a:bodyPr/>
                    <a:lstStyle/>
                    <a:p>
                      <a:pPr marL="0" lvl="0" indent="0" algn="l" rtl="0">
                        <a:lnSpc>
                          <a:spcPct val="115000"/>
                        </a:lnSpc>
                        <a:spcBef>
                          <a:spcPts val="1200"/>
                        </a:spcBef>
                        <a:spcAft>
                          <a:spcPts val="1200"/>
                        </a:spcAft>
                        <a:buNone/>
                      </a:pPr>
                      <a:r>
                        <a:rPr lang="ko" sz="1100" dirty="0">
                          <a:solidFill>
                            <a:schemeClr val="dk1"/>
                          </a:solidFill>
                        </a:rPr>
                        <a:t>Supplier chooses a specific investment to earn </a:t>
                      </a:r>
                      <a:r>
                        <a:rPr lang="ko" sz="1100" dirty="0">
                          <a:solidFill>
                            <a:srgbClr val="002060"/>
                          </a:solidFill>
                        </a:rPr>
                        <a:t>the </a:t>
                      </a:r>
                      <a:r>
                        <a:rPr lang="ko" sz="1100" b="1" dirty="0">
                          <a:solidFill>
                            <a:srgbClr val="002060"/>
                          </a:solidFill>
                        </a:rPr>
                        <a:t>expected payoff= appropriation+half of quasi-rents-haggling cost</a:t>
                      </a:r>
                      <a:endParaRPr sz="1100" dirty="0">
                        <a:solidFill>
                          <a:srgbClr val="002060"/>
                        </a:solidFill>
                      </a:endParaRPr>
                    </a:p>
                  </a:txBody>
                  <a:tcPr marL="91425" marR="91425" marT="91425" marB="91425" anchor="ctr">
                    <a:solidFill>
                      <a:srgbClr val="CFE2F3"/>
                    </a:solidFill>
                  </a:tcPr>
                </a:tc>
                <a:extLst>
                  <a:ext uri="{0D108BD9-81ED-4DB2-BD59-A6C34878D82A}">
                    <a16:rowId xmlns:a16="http://schemas.microsoft.com/office/drawing/2014/main" val="10003"/>
                  </a:ext>
                </a:extLst>
              </a:tr>
              <a:tr h="299575">
                <a:tc gridSpan="2">
                  <a:txBody>
                    <a:bodyPr/>
                    <a:lstStyle/>
                    <a:p>
                      <a:pPr marL="0" lvl="0" indent="0" algn="ctr" rtl="0">
                        <a:lnSpc>
                          <a:spcPct val="115000"/>
                        </a:lnSpc>
                        <a:spcBef>
                          <a:spcPts val="1200"/>
                        </a:spcBef>
                        <a:spcAft>
                          <a:spcPts val="1200"/>
                        </a:spcAft>
                        <a:buNone/>
                      </a:pPr>
                      <a:r>
                        <a:rPr lang="ko" sz="1100" dirty="0">
                          <a:solidFill>
                            <a:schemeClr val="dk1"/>
                          </a:solidFill>
                        </a:rPr>
                        <a:t>Stage 3: </a:t>
                      </a:r>
                      <a:r>
                        <a:rPr lang="ko" sz="1100" b="1" dirty="0">
                          <a:solidFill>
                            <a:schemeClr val="dk1"/>
                          </a:solidFill>
                        </a:rPr>
                        <a:t>Adaptation Stage</a:t>
                      </a:r>
                      <a:endParaRPr sz="1100" b="1" dirty="0"/>
                    </a:p>
                  </a:txBody>
                  <a:tcPr marL="91425" marR="91425" marT="91425" marB="91425" anchor="ctr">
                    <a:solidFill>
                      <a:schemeClr val="lt2"/>
                    </a:solidFill>
                  </a:tcPr>
                </a:tc>
                <a:tc hMerge="1">
                  <a:txBody>
                    <a:bodyPr/>
                    <a:lstStyle/>
                    <a:p>
                      <a:endParaRPr lang="en-US"/>
                    </a:p>
                  </a:txBody>
                  <a:tcPr/>
                </a:tc>
                <a:extLst>
                  <a:ext uri="{0D108BD9-81ED-4DB2-BD59-A6C34878D82A}">
                    <a16:rowId xmlns:a16="http://schemas.microsoft.com/office/drawing/2014/main" val="10004"/>
                  </a:ext>
                </a:extLst>
              </a:tr>
              <a:tr h="555150">
                <a:tc>
                  <a:txBody>
                    <a:bodyPr/>
                    <a:lstStyle/>
                    <a:p>
                      <a:pPr marL="0" lvl="0" indent="0" algn="l" rtl="0">
                        <a:spcBef>
                          <a:spcPts val="0"/>
                        </a:spcBef>
                        <a:spcAft>
                          <a:spcPts val="0"/>
                        </a:spcAft>
                        <a:buNone/>
                      </a:pPr>
                      <a:r>
                        <a:rPr lang="ko" sz="1100"/>
                        <a:t>s</a:t>
                      </a:r>
                      <a:r>
                        <a:rPr lang="ko" sz="1100">
                          <a:solidFill>
                            <a:schemeClr val="dk1"/>
                          </a:solidFill>
                        </a:rPr>
                        <a:t>upplier has no incentive to adapt because they will only bear the cost</a:t>
                      </a:r>
                      <a:endParaRPr sz="1100"/>
                    </a:p>
                  </a:txBody>
                  <a:tcPr marL="91425" marR="91425" marT="91425" marB="91425" anchor="ctr">
                    <a:solidFill>
                      <a:srgbClr val="EAD1DC"/>
                    </a:solidFill>
                  </a:tcPr>
                </a:tc>
                <a:tc>
                  <a:txBody>
                    <a:bodyPr/>
                    <a:lstStyle/>
                    <a:p>
                      <a:pPr marL="0" lvl="0" indent="0" algn="l" rtl="0">
                        <a:spcBef>
                          <a:spcPts val="0"/>
                        </a:spcBef>
                        <a:spcAft>
                          <a:spcPts val="0"/>
                        </a:spcAft>
                        <a:buNone/>
                      </a:pPr>
                      <a:r>
                        <a:rPr lang="ko" sz="1100"/>
                        <a:t>Supplier has incentive to adapt because they will share the value added via adaptation</a:t>
                      </a:r>
                      <a:endParaRPr sz="1100"/>
                    </a:p>
                  </a:txBody>
                  <a:tcPr marL="91425" marR="91425" marT="91425" marB="91425" anchor="ctr">
                    <a:solidFill>
                      <a:srgbClr val="CFE2F3"/>
                    </a:solidFill>
                  </a:tcPr>
                </a:tc>
                <a:extLst>
                  <a:ext uri="{0D108BD9-81ED-4DB2-BD59-A6C34878D82A}">
                    <a16:rowId xmlns:a16="http://schemas.microsoft.com/office/drawing/2014/main" val="10005"/>
                  </a:ext>
                </a:extLst>
              </a:tr>
              <a:tr h="299575">
                <a:tc gridSpan="2">
                  <a:txBody>
                    <a:bodyPr/>
                    <a:lstStyle/>
                    <a:p>
                      <a:pPr marL="0" lvl="0" indent="0" algn="ctr" rtl="0">
                        <a:lnSpc>
                          <a:spcPct val="115000"/>
                        </a:lnSpc>
                        <a:spcBef>
                          <a:spcPts val="1200"/>
                        </a:spcBef>
                        <a:spcAft>
                          <a:spcPts val="1200"/>
                        </a:spcAft>
                        <a:buNone/>
                      </a:pPr>
                      <a:r>
                        <a:rPr lang="ko" sz="1100" dirty="0">
                          <a:solidFill>
                            <a:schemeClr val="dk1"/>
                          </a:solidFill>
                        </a:rPr>
                        <a:t>Stage 4: </a:t>
                      </a:r>
                      <a:r>
                        <a:rPr lang="ko" sz="1100" b="1" dirty="0">
                          <a:solidFill>
                            <a:schemeClr val="dk1"/>
                          </a:solidFill>
                        </a:rPr>
                        <a:t>Bargaining Stage</a:t>
                      </a:r>
                      <a:endParaRPr sz="1100" b="1" dirty="0"/>
                    </a:p>
                  </a:txBody>
                  <a:tcPr marL="91425" marR="91425" marT="91425" marB="91425" anchor="ctr">
                    <a:solidFill>
                      <a:schemeClr val="lt2"/>
                    </a:solidFill>
                  </a:tcPr>
                </a:tc>
                <a:tc hMerge="1">
                  <a:txBody>
                    <a:bodyPr/>
                    <a:lstStyle/>
                    <a:p>
                      <a:endParaRPr lang="en-US"/>
                    </a:p>
                  </a:txBody>
                  <a:tcPr/>
                </a:tc>
                <a:extLst>
                  <a:ext uri="{0D108BD9-81ED-4DB2-BD59-A6C34878D82A}">
                    <a16:rowId xmlns:a16="http://schemas.microsoft.com/office/drawing/2014/main" val="10006"/>
                  </a:ext>
                </a:extLst>
              </a:tr>
              <a:tr h="299575">
                <a:tc>
                  <a:txBody>
                    <a:bodyPr/>
                    <a:lstStyle/>
                    <a:p>
                      <a:pPr marL="0" lvl="0" indent="0" algn="l" rtl="0">
                        <a:lnSpc>
                          <a:spcPct val="105000"/>
                        </a:lnSpc>
                        <a:spcBef>
                          <a:spcPts val="1200"/>
                        </a:spcBef>
                        <a:spcAft>
                          <a:spcPts val="1200"/>
                        </a:spcAft>
                        <a:buNone/>
                      </a:pPr>
                      <a:r>
                        <a:rPr lang="ko" sz="1100">
                          <a:solidFill>
                            <a:schemeClr val="dk1"/>
                          </a:solidFill>
                        </a:rPr>
                        <a:t>no haggling of OEM</a:t>
                      </a:r>
                      <a:endParaRPr sz="1100"/>
                    </a:p>
                  </a:txBody>
                  <a:tcPr marL="91425" marR="91425" marT="91425" marB="91425" anchor="ctr">
                    <a:solidFill>
                      <a:srgbClr val="EAD1DC"/>
                    </a:solidFill>
                  </a:tcPr>
                </a:tc>
                <a:tc>
                  <a:txBody>
                    <a:bodyPr/>
                    <a:lstStyle/>
                    <a:p>
                      <a:pPr marL="0" lvl="0" indent="0" algn="l" rtl="0">
                        <a:spcBef>
                          <a:spcPts val="0"/>
                        </a:spcBef>
                        <a:spcAft>
                          <a:spcPts val="0"/>
                        </a:spcAft>
                        <a:buNone/>
                      </a:pPr>
                      <a:r>
                        <a:rPr lang="ko" sz="1100"/>
                        <a:t>Price bargain. Haggling loss for both parties</a:t>
                      </a:r>
                      <a:endParaRPr sz="1100"/>
                    </a:p>
                  </a:txBody>
                  <a:tcPr marL="91425" marR="91425" marT="91425" marB="91425" anchor="ctr">
                    <a:solidFill>
                      <a:srgbClr val="CFE2F3"/>
                    </a:solidFill>
                  </a:tcPr>
                </a:tc>
                <a:extLst>
                  <a:ext uri="{0D108BD9-81ED-4DB2-BD59-A6C34878D82A}">
                    <a16:rowId xmlns:a16="http://schemas.microsoft.com/office/drawing/2014/main" val="10007"/>
                  </a:ext>
                </a:extLst>
              </a:tr>
              <a:tr h="299575">
                <a:tc gridSpan="2">
                  <a:txBody>
                    <a:bodyPr/>
                    <a:lstStyle/>
                    <a:p>
                      <a:pPr marL="0" lvl="0" indent="0" algn="ctr" rtl="0">
                        <a:lnSpc>
                          <a:spcPct val="115000"/>
                        </a:lnSpc>
                        <a:spcBef>
                          <a:spcPts val="1200"/>
                        </a:spcBef>
                        <a:spcAft>
                          <a:spcPts val="1200"/>
                        </a:spcAft>
                        <a:buNone/>
                      </a:pPr>
                      <a:r>
                        <a:rPr lang="ko" sz="1100" dirty="0">
                          <a:solidFill>
                            <a:schemeClr val="dk1"/>
                          </a:solidFill>
                        </a:rPr>
                        <a:t>Stage 5: </a:t>
                      </a:r>
                      <a:r>
                        <a:rPr lang="ko" sz="1100" b="1" dirty="0">
                          <a:solidFill>
                            <a:schemeClr val="dk1"/>
                          </a:solidFill>
                        </a:rPr>
                        <a:t>Appropriation stage</a:t>
                      </a:r>
                      <a:endParaRPr sz="1100" b="1" dirty="0"/>
                    </a:p>
                  </a:txBody>
                  <a:tcPr marL="91425" marR="91425" marT="91425" marB="91425" anchor="ctr">
                    <a:solidFill>
                      <a:schemeClr val="lt2"/>
                    </a:solidFill>
                  </a:tcPr>
                </a:tc>
                <a:tc hMerge="1">
                  <a:txBody>
                    <a:bodyPr/>
                    <a:lstStyle/>
                    <a:p>
                      <a:endParaRPr lang="en-US"/>
                    </a:p>
                  </a:txBody>
                  <a:tcPr/>
                </a:tc>
                <a:extLst>
                  <a:ext uri="{0D108BD9-81ED-4DB2-BD59-A6C34878D82A}">
                    <a16:rowId xmlns:a16="http://schemas.microsoft.com/office/drawing/2014/main" val="10008"/>
                  </a:ext>
                </a:extLst>
              </a:tr>
              <a:tr h="426225">
                <a:tc>
                  <a:txBody>
                    <a:bodyPr/>
                    <a:lstStyle/>
                    <a:p>
                      <a:pPr marL="0" lvl="0" indent="0" algn="l" rtl="0">
                        <a:lnSpc>
                          <a:spcPct val="105000"/>
                        </a:lnSpc>
                        <a:spcBef>
                          <a:spcPts val="1200"/>
                        </a:spcBef>
                        <a:spcAft>
                          <a:spcPts val="1200"/>
                        </a:spcAft>
                        <a:buNone/>
                      </a:pPr>
                      <a:r>
                        <a:rPr lang="ko" sz="1100">
                          <a:solidFill>
                            <a:schemeClr val="dk1"/>
                          </a:solidFill>
                        </a:rPr>
                        <a:t>Supplier takes advantage of OEM’s pre-existing resources</a:t>
                      </a:r>
                      <a:endParaRPr sz="1100"/>
                    </a:p>
                  </a:txBody>
                  <a:tcPr marL="91425" marR="91425" marT="91425" marB="91425" anchor="ctr">
                    <a:solidFill>
                      <a:srgbClr val="EAD1DC"/>
                    </a:solidFill>
                  </a:tcPr>
                </a:tc>
                <a:tc>
                  <a:txBody>
                    <a:bodyPr/>
                    <a:lstStyle/>
                    <a:p>
                      <a:pPr marL="0" lvl="0" indent="0" algn="l" rtl="0">
                        <a:spcBef>
                          <a:spcPts val="0"/>
                        </a:spcBef>
                        <a:spcAft>
                          <a:spcPts val="0"/>
                        </a:spcAft>
                        <a:buNone/>
                      </a:pPr>
                      <a:r>
                        <a:rPr lang="ko" sz="1100" dirty="0"/>
                        <a:t>Supplier takes advantage of OEM’s pre-existing resources</a:t>
                      </a:r>
                      <a:endParaRPr sz="1100" dirty="0"/>
                    </a:p>
                  </a:txBody>
                  <a:tcPr marL="91425" marR="91425" marT="91425" marB="91425" anchor="ctr">
                    <a:solidFill>
                      <a:srgbClr val="CFE2F3"/>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7"/>
          <p:cNvSpPr txBox="1">
            <a:spLocks noGrp="1"/>
          </p:cNvSpPr>
          <p:nvPr>
            <p:ph type="title"/>
          </p:nvPr>
        </p:nvSpPr>
        <p:spPr>
          <a:xfrm>
            <a:off x="265500" y="515000"/>
            <a:ext cx="4045200" cy="609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ct val="100000"/>
              <a:buNone/>
            </a:pPr>
            <a:r>
              <a:rPr lang="ko" sz="2800" dirty="0"/>
              <a:t>Proposition 1</a:t>
            </a:r>
            <a:endParaRPr sz="2800" dirty="0"/>
          </a:p>
        </p:txBody>
      </p:sp>
      <p:sp>
        <p:nvSpPr>
          <p:cNvPr id="105" name="Google Shape;105;p7"/>
          <p:cNvSpPr txBox="1">
            <a:spLocks noGrp="1"/>
          </p:cNvSpPr>
          <p:nvPr>
            <p:ph type="body" idx="2"/>
          </p:nvPr>
        </p:nvSpPr>
        <p:spPr>
          <a:xfrm>
            <a:off x="126125" y="972200"/>
            <a:ext cx="4330200" cy="1639500"/>
          </a:xfrm>
          <a:prstGeom prst="rect">
            <a:avLst/>
          </a:prstGeom>
          <a:noFill/>
          <a:ln>
            <a:noFill/>
          </a:ln>
        </p:spPr>
        <p:txBody>
          <a:bodyPr spcFirstLastPara="1" wrap="square" lIns="91425" tIns="91425" rIns="91425" bIns="91425" anchor="ctr" anchorCtr="0">
            <a:normAutofit/>
          </a:bodyPr>
          <a:lstStyle/>
          <a:p>
            <a:pPr marL="0" lvl="0" indent="0" algn="l" rtl="0">
              <a:lnSpc>
                <a:spcPct val="105000"/>
              </a:lnSpc>
              <a:spcBef>
                <a:spcPts val="600"/>
              </a:spcBef>
              <a:spcAft>
                <a:spcPts val="600"/>
              </a:spcAft>
              <a:buNone/>
            </a:pPr>
            <a:r>
              <a:rPr lang="ko" sz="1500" dirty="0">
                <a:solidFill>
                  <a:schemeClr val="dk1"/>
                </a:solidFill>
              </a:rPr>
              <a:t>There is a critical cutoff, such that under a closed price, supplier’s specific investment is higher than under an open price contract when adaptation is unimportant, and lower when adaptation is important.</a:t>
            </a:r>
            <a:endParaRPr sz="1500" dirty="0">
              <a:solidFill>
                <a:schemeClr val="dk1"/>
              </a:solidFill>
            </a:endParaRPr>
          </a:p>
        </p:txBody>
      </p:sp>
      <p:pic>
        <p:nvPicPr>
          <p:cNvPr id="106" name="Google Shape;106;p7"/>
          <p:cNvPicPr preferRelativeResize="0"/>
          <p:nvPr/>
        </p:nvPicPr>
        <p:blipFill>
          <a:blip r:embed="rId3">
            <a:alphaModFix/>
          </a:blip>
          <a:stretch>
            <a:fillRect/>
          </a:stretch>
        </p:blipFill>
        <p:spPr>
          <a:xfrm>
            <a:off x="4690325" y="286400"/>
            <a:ext cx="4330201" cy="4644567"/>
          </a:xfrm>
          <a:prstGeom prst="rect">
            <a:avLst/>
          </a:prstGeom>
          <a:noFill/>
          <a:ln>
            <a:noFill/>
          </a:ln>
        </p:spPr>
      </p:pic>
      <p:sp>
        <p:nvSpPr>
          <p:cNvPr id="107" name="Google Shape;107;p7"/>
          <p:cNvSpPr txBox="1">
            <a:spLocks noGrp="1"/>
          </p:cNvSpPr>
          <p:nvPr>
            <p:ph type="title"/>
          </p:nvPr>
        </p:nvSpPr>
        <p:spPr>
          <a:xfrm>
            <a:off x="265500" y="2916500"/>
            <a:ext cx="4045200" cy="609600"/>
          </a:xfrm>
          <a:prstGeom prst="rect">
            <a:avLst/>
          </a:prstGeom>
          <a:noFill/>
          <a:ln>
            <a:noFill/>
          </a:ln>
        </p:spPr>
        <p:txBody>
          <a:bodyPr spcFirstLastPara="1" wrap="square" lIns="91425" tIns="91425" rIns="91425" bIns="91425" anchor="b" anchorCtr="0">
            <a:normAutofit/>
          </a:bodyPr>
          <a:lstStyle/>
          <a:p>
            <a:pPr marL="0" lvl="0" indent="0" algn="ctr" rtl="0">
              <a:lnSpc>
                <a:spcPct val="100000"/>
              </a:lnSpc>
              <a:spcBef>
                <a:spcPts val="0"/>
              </a:spcBef>
              <a:spcAft>
                <a:spcPts val="0"/>
              </a:spcAft>
              <a:buSzPct val="100000"/>
              <a:buNone/>
            </a:pPr>
            <a:r>
              <a:rPr lang="ko" sz="2800" dirty="0"/>
              <a:t>Proposition 2</a:t>
            </a:r>
            <a:endParaRPr sz="2800" dirty="0"/>
          </a:p>
        </p:txBody>
      </p:sp>
      <p:sp>
        <p:nvSpPr>
          <p:cNvPr id="108" name="Google Shape;108;p7"/>
          <p:cNvSpPr txBox="1">
            <a:spLocks noGrp="1"/>
          </p:cNvSpPr>
          <p:nvPr>
            <p:ph type="body" idx="2"/>
          </p:nvPr>
        </p:nvSpPr>
        <p:spPr>
          <a:xfrm>
            <a:off x="126125" y="3221300"/>
            <a:ext cx="4330200" cy="1639500"/>
          </a:xfrm>
          <a:prstGeom prst="rect">
            <a:avLst/>
          </a:prstGeom>
          <a:noFill/>
          <a:ln>
            <a:noFill/>
          </a:ln>
        </p:spPr>
        <p:txBody>
          <a:bodyPr spcFirstLastPara="1" wrap="square" lIns="91425" tIns="91425" rIns="91425" bIns="91425" anchor="ctr" anchorCtr="0">
            <a:normAutofit/>
          </a:bodyPr>
          <a:lstStyle/>
          <a:p>
            <a:pPr marL="0" lvl="0" indent="0" algn="l" rtl="0">
              <a:lnSpc>
                <a:spcPct val="105000"/>
              </a:lnSpc>
              <a:spcBef>
                <a:spcPts val="600"/>
              </a:spcBef>
              <a:spcAft>
                <a:spcPts val="600"/>
              </a:spcAft>
              <a:buNone/>
            </a:pPr>
            <a:r>
              <a:rPr lang="ko" sz="1500" dirty="0">
                <a:solidFill>
                  <a:schemeClr val="dk1"/>
                </a:solidFill>
              </a:rPr>
              <a:t>Under a closed price, supplier’s value-added is higher than under an open price when adaptation is unimportant,</a:t>
            </a:r>
            <a:br>
              <a:rPr lang="ko" sz="1500" dirty="0">
                <a:solidFill>
                  <a:schemeClr val="dk1"/>
                </a:solidFill>
              </a:rPr>
            </a:br>
            <a:r>
              <a:rPr lang="ko" sz="1500" dirty="0">
                <a:solidFill>
                  <a:schemeClr val="dk1"/>
                </a:solidFill>
              </a:rPr>
              <a:t>and lower when adaptation is important.</a:t>
            </a:r>
            <a:endParaRPr sz="1500" dirty="0">
              <a:solidFill>
                <a:schemeClr val="dk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1147</Words>
  <Application>Microsoft Office PowerPoint</Application>
  <PresentationFormat>On-screen Show (16:9)</PresentationFormat>
  <Paragraphs>90</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Light</vt:lpstr>
      <vt:lpstr>Contracting to (dis)incentivize?  An integrative transaction-cost approach on            how contracts govern specific investments</vt:lpstr>
      <vt:lpstr>Research Motive</vt:lpstr>
      <vt:lpstr>Government Forms: Price Formats</vt:lpstr>
      <vt:lpstr>Gap in the Literature</vt:lpstr>
      <vt:lpstr>Modeling Assumptions</vt:lpstr>
      <vt:lpstr>Timeline</vt:lpstr>
      <vt:lpstr>Contratual Hazards (TCE)</vt:lpstr>
      <vt:lpstr>Closed Price Format</vt:lpstr>
      <vt:lpstr>Proposition 1</vt:lpstr>
      <vt:lpstr>Optimal Price format: Proposition 3</vt:lpstr>
      <vt:lpstr>Empirical Design</vt:lpstr>
      <vt:lpstr>Empirical Findings</vt:lpstr>
      <vt:lpstr>Implications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Contracting to (dis)incentivize?  An integrative transaction-cost approach on how contracts govern specific investments</dc:title>
  <dc:creator>Mahoney, Joseph T</dc:creator>
  <cp:lastModifiedBy>Mahoney, Joseph T</cp:lastModifiedBy>
  <cp:revision>2</cp:revision>
  <dcterms:created xsi:type="dcterms:W3CDTF">2023-01-24T05:58:19Z</dcterms:created>
  <dcterms:modified xsi:type="dcterms:W3CDTF">2023-01-31T16:59:22Z</dcterms:modified>
</cp:coreProperties>
</file>